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6" r:id="rId2"/>
  </p:sldMasterIdLst>
  <p:notesMasterIdLst>
    <p:notesMasterId r:id="rId27"/>
  </p:notesMasterIdLst>
  <p:handoutMasterIdLst>
    <p:handoutMasterId r:id="rId28"/>
  </p:handoutMasterIdLst>
  <p:sldIdLst>
    <p:sldId id="321" r:id="rId3"/>
    <p:sldId id="344" r:id="rId4"/>
    <p:sldId id="315" r:id="rId5"/>
    <p:sldId id="335" r:id="rId6"/>
    <p:sldId id="353" r:id="rId7"/>
    <p:sldId id="343" r:id="rId8"/>
    <p:sldId id="346" r:id="rId9"/>
    <p:sldId id="337" r:id="rId10"/>
    <p:sldId id="338" r:id="rId11"/>
    <p:sldId id="351" r:id="rId12"/>
    <p:sldId id="354" r:id="rId13"/>
    <p:sldId id="327" r:id="rId14"/>
    <p:sldId id="328" r:id="rId15"/>
    <p:sldId id="347" r:id="rId16"/>
    <p:sldId id="355" r:id="rId17"/>
    <p:sldId id="358" r:id="rId18"/>
    <p:sldId id="317" r:id="rId19"/>
    <p:sldId id="348" r:id="rId20"/>
    <p:sldId id="349" r:id="rId21"/>
    <p:sldId id="356" r:id="rId22"/>
    <p:sldId id="350" r:id="rId23"/>
    <p:sldId id="342" r:id="rId24"/>
    <p:sldId id="357" r:id="rId25"/>
    <p:sldId id="345" r:id="rId26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/>
        </p14:section>
        <p14:section name="目录与章节过渡" id="{847108E3-22F3-4CD9-A82A-834291DC17F4}">
          <p14:sldIdLst/>
        </p14:section>
        <p14:section name="内容页" id="{EB11151C-0E14-47B0-8218-1431BF894351}">
          <p14:sldIdLst>
            <p14:sldId id="321"/>
            <p14:sldId id="344"/>
            <p14:sldId id="315"/>
            <p14:sldId id="335"/>
            <p14:sldId id="353"/>
            <p14:sldId id="343"/>
            <p14:sldId id="346"/>
            <p14:sldId id="337"/>
            <p14:sldId id="338"/>
            <p14:sldId id="351"/>
            <p14:sldId id="354"/>
            <p14:sldId id="327"/>
            <p14:sldId id="328"/>
            <p14:sldId id="347"/>
            <p14:sldId id="355"/>
            <p14:sldId id="358"/>
            <p14:sldId id="317"/>
            <p14:sldId id="348"/>
            <p14:sldId id="349"/>
            <p14:sldId id="356"/>
            <p14:sldId id="350"/>
            <p14:sldId id="342"/>
            <p14:sldId id="357"/>
            <p14:sldId id="345"/>
          </p14:sldIdLst>
        </p14:section>
        <p14:section name="封底" id="{843E591D-6EE2-4691-951C-C0C689F22170}">
          <p14:sldIdLst/>
        </p14:section>
        <p14:section name="配色与字体" id="{3D97B63B-D70E-4F27-8A27-3FF98FBB7258}">
          <p14:sldIdLst/>
        </p14:section>
        <p14:section name="图标" id="{256EF24B-5FA9-4838-AFAB-30B46CBE188B}">
          <p14:sldIdLst/>
        </p14:section>
      </p14:sectionLst>
    </p:ext>
    <p:ext uri="{EFAFB233-063F-42B5-8137-9DF3F51BA10A}">
      <p15:sldGuideLst xmlns:p15="http://schemas.microsoft.com/office/powerpoint/2012/main">
        <p15:guide id="4" pos="3863" userDrawn="1">
          <p15:clr>
            <a:srgbClr val="A4A3A4"/>
          </p15:clr>
        </p15:guide>
        <p15:guide id="5" orient="horz" pos="1003" userDrawn="1">
          <p15:clr>
            <a:srgbClr val="A4A3A4"/>
          </p15:clr>
        </p15:guide>
        <p15:guide id="6" orient="horz" pos="1502" userDrawn="1">
          <p15:clr>
            <a:srgbClr val="A4A3A4"/>
          </p15:clr>
        </p15:guide>
        <p15:guide id="7" orient="horz" pos="3113" userDrawn="1">
          <p15:clr>
            <a:srgbClr val="A4A3A4"/>
          </p15:clr>
        </p15:guide>
        <p15:guide id="8" pos="2128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72" autoAdjust="0"/>
    <p:restoredTop sz="94284" autoAdjust="0"/>
  </p:normalViewPr>
  <p:slideViewPr>
    <p:cSldViewPr snapToGrid="0" showGuides="1">
      <p:cViewPr varScale="1">
        <p:scale>
          <a:sx n="153" d="100"/>
          <a:sy n="153" d="100"/>
        </p:scale>
        <p:origin x="480" y="150"/>
      </p:cViewPr>
      <p:guideLst>
        <p:guide pos="3863"/>
        <p:guide orient="horz" pos="1003"/>
        <p:guide orient="horz" pos="1502"/>
        <p:guide orient="horz" pos="3113"/>
        <p:guide pos="2128"/>
        <p:guide pos="4067"/>
        <p:guide pos="5972"/>
        <p:guide pos="5292"/>
        <p:guide pos="227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 showGuides="1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08DB251-D803-4475-8281-4947A89E79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C6218A5-2289-4813-A341-6263B16CBA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  <a:t>2023/3/15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7CE9A9-1C60-4F0A-AA63-4467F58DE8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91EA911-14C2-4254-9079-FD9EC1C139A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84180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  <a:t>2023/3/15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241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AF7A6D04-2810-44D7-A07D-0AA2596107F1}"/>
              </a:ext>
            </a:extLst>
          </p:cNvPr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F6E58E8B-64DD-4CB6-9A0A-016E581D3E4C}"/>
              </a:ext>
            </a:extLst>
          </p:cNvPr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43D3B54-A2E0-47EA-82F0-8A5C219B17CC}"/>
              </a:ext>
            </a:extLst>
          </p:cNvPr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925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AABAA2F6-CE8B-4D0C-9DA1-7AFD8C0E1F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>
            <a:extLst>
              <a:ext uri="{FF2B5EF4-FFF2-40B4-BE49-F238E27FC236}">
                <a16:creationId xmlns:a16="http://schemas.microsoft.com/office/drawing/2014/main" id="{55B5EF86-CD68-45F5-B469-E0C751A7F1CE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>
            <a:extLst>
              <a:ext uri="{FF2B5EF4-FFF2-40B4-BE49-F238E27FC236}">
                <a16:creationId xmlns:a16="http://schemas.microsoft.com/office/drawing/2014/main" id="{BBD19A13-D175-4468-834D-FE213A533A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0E3A7107-0A14-4195-8DEB-51F0B46D6B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2FF6FEE6-2A34-4756-8F6B-3232EC3752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93235BFC-8F08-4C25-988C-FCB706C52AC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A14A4014-5A08-40D8-A5CC-B2FF9962A739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2C3C1CA-869D-4F70-8C72-BC72214F5E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2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>
            <a:extLst>
              <a:ext uri="{FF2B5EF4-FFF2-40B4-BE49-F238E27FC236}">
                <a16:creationId xmlns:a16="http://schemas.microsoft.com/office/drawing/2014/main" id="{59C76395-F18A-42DC-A156-F93BFCD8E4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>
            <a:extLst>
              <a:ext uri="{FF2B5EF4-FFF2-40B4-BE49-F238E27FC236}">
                <a16:creationId xmlns:a16="http://schemas.microsoft.com/office/drawing/2014/main" id="{EC48E4B1-8892-4D66-885C-B3B81823AF7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2079C22-C965-4A93-8C7F-F7C26F71D8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40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5861CDE-5CCC-4EC9-AAE6-4DDC185E1B6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97B15C4-0524-4A21-A6CE-F7DA7DA15B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8082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>
            <a:extLst>
              <a:ext uri="{FF2B5EF4-FFF2-40B4-BE49-F238E27FC236}">
                <a16:creationId xmlns:a16="http://schemas.microsoft.com/office/drawing/2014/main" id="{3D05038B-8A32-4BD0-A068-AFE03E6FF8D3}"/>
              </a:ext>
            </a:extLst>
          </p:cNvPr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09B0529-EE67-44AA-BAF8-7E78156B3D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FA12E6D-1EC4-4BB8-BCAB-668C213B8F5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5B543617-7E5E-4360-A155-0CA2B7AF9E10}"/>
              </a:ext>
            </a:extLst>
          </p:cNvPr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296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4908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>
            <a:extLst>
              <a:ext uri="{FF2B5EF4-FFF2-40B4-BE49-F238E27FC236}">
                <a16:creationId xmlns:a16="http://schemas.microsoft.com/office/drawing/2014/main" id="{0E7CEFF4-3933-40D2-928B-A28B021C14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7627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3968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843012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ECA0A7A8-52A5-4508-9B7C-8E9F070AF3A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3E0947F5-F302-4DA0-B1F5-30EE10CF1F22}"/>
              </a:ext>
            </a:extLst>
          </p:cNvPr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3579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>
            <a:extLst>
              <a:ext uri="{FF2B5EF4-FFF2-40B4-BE49-F238E27FC236}">
                <a16:creationId xmlns:a16="http://schemas.microsoft.com/office/drawing/2014/main" id="{32C61E04-9C57-4412-9EA5-8082A6789B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>
            <a:extLst>
              <a:ext uri="{FF2B5EF4-FFF2-40B4-BE49-F238E27FC236}">
                <a16:creationId xmlns:a16="http://schemas.microsoft.com/office/drawing/2014/main" id="{C5A6C460-C718-4155-A390-E0273AFCB62A}"/>
              </a:ext>
            </a:extLst>
          </p:cNvPr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73862409-EB7F-40D8-9600-B7C8CE927E6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A63D107-02BD-4A0D-9132-36E8D944F42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D92EBD5-2225-4D92-B6FB-5F42D4CF9A7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7F038EC1-5530-4400-9F4D-38CB7EE61E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962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7C66039A-3D15-4D27-8FD3-6ADF01C340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75D47FDF-63E1-442F-8001-E72FBC10D88D}"/>
              </a:ext>
            </a:extLst>
          </p:cNvPr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9022DE15-F0A7-4081-B20E-F56AF7E8D451}"/>
                </a:ext>
              </a:extLst>
            </p:cNvPr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068AF075-1EBE-4100-82B6-D1B2511E27A3}"/>
                  </a:ext>
                </a:extLst>
              </p:cNvPr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CD1F02EB-A5F5-4A25-8E13-33D76C3997D5}"/>
                    </a:ext>
                  </a:extLst>
                </p:cNvPr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>
                  <a:extLst>
                    <a:ext uri="{FF2B5EF4-FFF2-40B4-BE49-F238E27FC236}">
                      <a16:creationId xmlns:a16="http://schemas.microsoft.com/office/drawing/2014/main" id="{27CDB2F7-E7B6-465A-921A-BD30952F7D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alphaModFix amt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0901EB5B-A305-4D12-8523-8654B0DF8D3C}"/>
                  </a:ext>
                </a:extLst>
              </p:cNvPr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9DBDFDE5-938B-46BA-BF04-52626678C645}"/>
                  </a:ext>
                </a:extLst>
              </p:cNvPr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C96E7EA-26DC-40A9-97DD-57F90BFFB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86D2A06B-94AC-4433-BBC3-A98A9F2FD4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E1AFFB6-310A-466D-BAD1-F84A11C9C967}"/>
              </a:ext>
            </a:extLst>
          </p:cNvPr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896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>
            <a:extLst>
              <a:ext uri="{FF2B5EF4-FFF2-40B4-BE49-F238E27FC236}">
                <a16:creationId xmlns:a16="http://schemas.microsoft.com/office/drawing/2014/main" id="{1CF278BF-7BDF-4094-9C1D-962B78BFDF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ACBE5229-6D64-4AB4-BD32-C5A9C0A25B3D}"/>
              </a:ext>
            </a:extLst>
          </p:cNvPr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56977AD1-FB29-49DB-B293-6E501C63653E}"/>
                </a:ext>
              </a:extLst>
            </p:cNvPr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D2C25A7C-283B-4D59-8088-0D173FD791A1}"/>
                  </a:ext>
                </a:extLst>
              </p:cNvPr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>
                <a:extLst>
                  <a:ext uri="{FF2B5EF4-FFF2-40B4-BE49-F238E27FC236}">
                    <a16:creationId xmlns:a16="http://schemas.microsoft.com/office/drawing/2014/main" id="{909D8670-2666-4A27-A0FE-9BF4BFDA7D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alphaModFix amt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0563126-3B82-41C3-959D-6EE0A64FB1C8}"/>
                </a:ext>
              </a:extLst>
            </p:cNvPr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1F06D8F-A998-4957-BCDD-C5D37E948A62}"/>
                </a:ext>
              </a:extLst>
            </p:cNvPr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9F63F420-5C8B-4249-B74B-AB25DACFA0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E9A5540C-0F48-4B7F-B5D6-F8A8EDA2E8C4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D9484F6-57FB-4D78-BAC6-3A0A97C9E850}"/>
              </a:ext>
            </a:extLst>
          </p:cNvPr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4477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>
            <a:extLst>
              <a:ext uri="{FF2B5EF4-FFF2-40B4-BE49-F238E27FC236}">
                <a16:creationId xmlns:a16="http://schemas.microsoft.com/office/drawing/2014/main" id="{BCB8885F-CCB9-4EC9-AC5C-83B4329CC8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465DB092-56FD-4A68-9D16-CFF0FD3DE8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97728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>
            <a:extLst>
              <a:ext uri="{FF2B5EF4-FFF2-40B4-BE49-F238E27FC236}">
                <a16:creationId xmlns:a16="http://schemas.microsoft.com/office/drawing/2014/main" id="{CA20EC42-E2DC-453A-A334-D1D7BD3BE5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A251A89-E640-49C6-A3E7-63D9665175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/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75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B46500FD-D914-4D54-A821-0896603096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4227868-C0F1-41FC-A8C9-A533B4E114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>
            <a:extLst>
              <a:ext uri="{FF2B5EF4-FFF2-40B4-BE49-F238E27FC236}">
                <a16:creationId xmlns:a16="http://schemas.microsoft.com/office/drawing/2014/main" id="{C2D49473-9331-4572-8AFC-3A905D765CF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3E2A174E-0D40-4C44-A4CB-067A3AD3E27A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B6623D7A-6A25-4FAF-BE38-10BE0650BF71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0658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>
            <a:extLst>
              <a:ext uri="{FF2B5EF4-FFF2-40B4-BE49-F238E27FC236}">
                <a16:creationId xmlns:a16="http://schemas.microsoft.com/office/drawing/2014/main" id="{FCB44420-1668-4CDF-B7B1-BF64940901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B0646154-6233-4139-B550-A28CDF04E3FA}"/>
              </a:ext>
            </a:extLst>
          </p:cNvPr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DB662845-A8FE-4E13-82B8-ABEE9422A575}"/>
              </a:ext>
            </a:extLst>
          </p:cNvPr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44330A7B-15B1-4D7C-8EFE-B8A0161426A0}"/>
              </a:ext>
            </a:extLst>
          </p:cNvPr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>
            <a:extLst>
              <a:ext uri="{FF2B5EF4-FFF2-40B4-BE49-F238E27FC236}">
                <a16:creationId xmlns:a16="http://schemas.microsoft.com/office/drawing/2014/main" id="{FAB9E410-8F4C-4E41-B027-DFC233733AB7}"/>
              </a:ext>
            </a:extLst>
          </p:cNvPr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9F88429B-B890-4CEE-A503-4E91AAB2562D}"/>
              </a:ext>
            </a:extLst>
          </p:cNvPr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8AC3C199-AD82-4263-B8E8-8D1CD35372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2051FE92-34E2-4DFE-BC0D-28D53B1BE4E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EE8F87D0-86D3-40A7-B41A-5B19E1D5D4CF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6813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26411B-55E1-4CE5-B9CA-4734B17AE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584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5" r:id="rId4"/>
    <p:sldLayoutId id="2147483657" r:id="rId5"/>
    <p:sldLayoutId id="2147483653" r:id="rId6"/>
    <p:sldLayoutId id="2147483658" r:id="rId7"/>
    <p:sldLayoutId id="2147483650" r:id="rId8"/>
    <p:sldLayoutId id="2147483659" r:id="rId9"/>
    <p:sldLayoutId id="2147483651" r:id="rId10"/>
    <p:sldLayoutId id="2147483654" r:id="rId11"/>
    <p:sldLayoutId id="2147483660" r:id="rId12"/>
    <p:sldLayoutId id="2147483663" r:id="rId13"/>
    <p:sldLayoutId id="2147483652" r:id="rId14"/>
    <p:sldLayoutId id="2147483664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92" userDrawn="1">
          <p15:clr>
            <a:srgbClr val="F26B43"/>
          </p15:clr>
        </p15:guide>
        <p15:guide id="2" pos="7488" userDrawn="1">
          <p15:clr>
            <a:srgbClr val="F26B43"/>
          </p15:clr>
        </p15:guide>
        <p15:guide id="3" orient="horz" pos="432" userDrawn="1">
          <p15:clr>
            <a:srgbClr val="F26B43"/>
          </p15:clr>
        </p15:guide>
        <p15:guide id="4" orient="horz" pos="472" userDrawn="1">
          <p15:clr>
            <a:srgbClr val="F26B43"/>
          </p15:clr>
        </p15:guide>
        <p15:guide id="5" orient="horz" pos="4104" userDrawn="1">
          <p15:clr>
            <a:srgbClr val="F26B43"/>
          </p15:clr>
        </p15:guide>
        <p15:guide id="6" orient="horz" pos="405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8486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C2BD45-3582-4046-875C-A981EF8E0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Lecture 5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E12F3A-7D12-4436-A378-FFFBFFA1E4A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2023</a:t>
            </a:r>
            <a:r>
              <a:rPr lang="zh-CN" altLang="en-US" dirty="0"/>
              <a:t>年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80069B-23A1-4D1D-8664-937C5B9C4A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KF</a:t>
            </a:r>
            <a:r>
              <a:rPr lang="zh-CN" altLang="en-US" dirty="0"/>
              <a:t>定位实验</a:t>
            </a:r>
          </a:p>
        </p:txBody>
      </p:sp>
    </p:spTree>
    <p:extLst>
      <p:ext uri="{BB962C8B-B14F-4D97-AF65-F5344CB8AC3E}">
        <p14:creationId xmlns:p14="http://schemas.microsoft.com/office/powerpoint/2010/main" val="2774452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controller.py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791816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产生一个加速</a:t>
            </a:r>
            <a:r>
              <a:rPr lang="en-US" altLang="zh-CN" dirty="0">
                <a:solidFill>
                  <a:schemeClr val="tx1"/>
                </a:solidFill>
              </a:rPr>
              <a:t>5s</a:t>
            </a:r>
            <a:r>
              <a:rPr lang="zh-CN" altLang="en-US" dirty="0">
                <a:solidFill>
                  <a:schemeClr val="tx1"/>
                </a:solidFill>
              </a:rPr>
              <a:t>减速</a:t>
            </a:r>
            <a:r>
              <a:rPr lang="en-US" altLang="zh-CN" dirty="0">
                <a:solidFill>
                  <a:schemeClr val="tx1"/>
                </a:solidFill>
              </a:rPr>
              <a:t>5s</a:t>
            </a:r>
            <a:r>
              <a:rPr lang="zh-CN" altLang="en-US" dirty="0">
                <a:solidFill>
                  <a:schemeClr val="tx1"/>
                </a:solidFill>
              </a:rPr>
              <a:t>的控制序列，实现移动一段距离的开环控制</a:t>
            </a:r>
            <a:endParaRPr lang="en-US" altLang="zh-CN" dirty="0">
              <a:solidFill>
                <a:schemeClr val="tx1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53B456BC-5724-24F7-0942-0DAD92F29898}"/>
              </a:ext>
            </a:extLst>
          </p:cNvPr>
          <p:cNvGrpSpPr/>
          <p:nvPr/>
        </p:nvGrpSpPr>
        <p:grpSpPr>
          <a:xfrm>
            <a:off x="358539" y="1268898"/>
            <a:ext cx="11199157" cy="5037957"/>
            <a:chOff x="515322" y="1066591"/>
            <a:chExt cx="11199157" cy="2801752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77630EC-75E1-3A57-8BA7-390D74483758}"/>
                </a:ext>
              </a:extLst>
            </p:cNvPr>
            <p:cNvSpPr txBox="1"/>
            <p:nvPr/>
          </p:nvSpPr>
          <p:spPr>
            <a:xfrm>
              <a:off x="515620" y="1437005"/>
              <a:ext cx="6710173" cy="2431338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2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#!/usr/bin/env python</a:t>
              </a:r>
              <a:br>
                <a:rPr lang="en-US" altLang="zh-CN" sz="12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import 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rospy</a:t>
              </a:r>
              <a:endParaRPr lang="en-US" altLang="zh-CN" sz="1200" b="0" dirty="0">
                <a:solidFill>
                  <a:srgbClr val="0070C0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import sys</a:t>
              </a:r>
            </a:p>
            <a:p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from std_msgs.msg import String</a:t>
              </a:r>
            </a:p>
            <a:p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from geometry_msgs.msg import Twist</a:t>
              </a:r>
              <a:b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def controller():</a:t>
              </a:r>
            </a:p>
            <a:p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pub = 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rospy.Publisher</a:t>
              </a: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('/robot/control',\</a:t>
              </a:r>
            </a:p>
            <a:p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Twist, 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queue_size</a:t>
              </a: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 = 10)</a:t>
              </a:r>
              <a:b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rospy.init_node</a:t>
              </a: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(‘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controller',anonymous</a:t>
              </a: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=True)</a:t>
              </a:r>
              <a:b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rate = 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rospy.Rate</a:t>
              </a: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(10)</a:t>
              </a:r>
            </a:p>
            <a:p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for i in range(0,100):</a:t>
              </a:r>
            </a:p>
            <a:p>
              <a:pPr lvl="1"/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twist = Twist()</a:t>
              </a:r>
            </a:p>
            <a:p>
              <a:pPr lvl="1"/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twist.linear.x</a:t>
              </a: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=1.5*abs(i-49.5)/(i-49.5)</a:t>
              </a:r>
            </a:p>
            <a:p>
              <a:pPr lvl="1"/>
              <a:r>
                <a:rPr lang="en-US" altLang="zh-CN" sz="12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# 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twist.angular.</a:t>
              </a:r>
              <a:r>
                <a:rPr lang="en-US" altLang="zh-CN" sz="12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z</a:t>
              </a: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CN" sz="12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0</a:t>
              </a: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.5*abs(i-49.5)/(i-49.5)</a:t>
              </a:r>
            </a:p>
            <a:p>
              <a:pPr lvl="1"/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pub.publish</a:t>
              </a: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(twist)</a:t>
              </a:r>
            </a:p>
            <a:p>
              <a:pPr lvl="1"/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rate.sleep</a:t>
              </a: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() </a:t>
              </a:r>
            </a:p>
            <a:p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sys.exit</a:t>
              </a: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(0)</a:t>
              </a:r>
            </a:p>
            <a:p>
              <a:br>
                <a:rPr lang="en-US" altLang="zh-CN" sz="12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if __name__ == '__main__':</a:t>
              </a:r>
            </a:p>
            <a:p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try:</a:t>
              </a:r>
            </a:p>
            <a:p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controller()</a:t>
              </a:r>
            </a:p>
            <a:p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except 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rospy.ROSInterruptException</a:t>
              </a: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pass</a:t>
              </a:r>
            </a:p>
            <a:p>
              <a:br>
                <a:rPr lang="en-US" altLang="zh-CN" sz="12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</a:br>
              <a:endPara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5B95B07-88E5-A778-06D3-BB140E64F509}"/>
                </a:ext>
              </a:extLst>
            </p:cNvPr>
            <p:cNvSpPr txBox="1"/>
            <p:nvPr/>
          </p:nvSpPr>
          <p:spPr>
            <a:xfrm>
              <a:off x="515322" y="1066591"/>
              <a:ext cx="6710173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代码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BF42724-6EEE-3CDE-94B4-1853DF8488FE}"/>
                </a:ext>
              </a:extLst>
            </p:cNvPr>
            <p:cNvSpPr txBox="1"/>
            <p:nvPr/>
          </p:nvSpPr>
          <p:spPr>
            <a:xfrm>
              <a:off x="7190147" y="1437006"/>
              <a:ext cx="4524331" cy="2431337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该程序为产生一段加速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5s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减速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5s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的控制序列，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实现移动一段距离，实验中可以自定义一段序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列实现某个控制目标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也可以在获得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Kalman filter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回传的反馈信息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基础上实现</a:t>
              </a:r>
              <a:r>
                <a:rPr lang="en-US" altLang="zh-CN" sz="1600" dirty="0" err="1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pid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闭环控制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161984E-8319-3844-88A3-1FF87C930F9A}"/>
                </a:ext>
              </a:extLst>
            </p:cNvPr>
            <p:cNvSpPr txBox="1"/>
            <p:nvPr/>
          </p:nvSpPr>
          <p:spPr>
            <a:xfrm>
              <a:off x="7225793" y="1066591"/>
              <a:ext cx="4488686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解释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33668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实验目标</a:t>
            </a:r>
          </a:p>
        </p:txBody>
      </p:sp>
      <p:sp>
        <p:nvSpPr>
          <p:cNvPr id="3" name="文本占位符 4">
            <a:extLst>
              <a:ext uri="{FF2B5EF4-FFF2-40B4-BE49-F238E27FC236}">
                <a16:creationId xmlns:a16="http://schemas.microsoft.com/office/drawing/2014/main" id="{7D8096B9-6A27-20DF-63C3-F2243870F08C}"/>
              </a:ext>
            </a:extLst>
          </p:cNvPr>
          <p:cNvSpPr txBox="1">
            <a:spLocks/>
          </p:cNvSpPr>
          <p:nvPr/>
        </p:nvSpPr>
        <p:spPr>
          <a:xfrm>
            <a:off x="679312" y="881574"/>
            <a:ext cx="4543950" cy="500022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dirty="0">
                <a:solidFill>
                  <a:schemeClr val="tx1"/>
                </a:solidFill>
              </a:rPr>
              <a:t>机器人</a:t>
            </a:r>
            <a:r>
              <a:rPr lang="en-US" altLang="zh-CN" dirty="0">
                <a:solidFill>
                  <a:schemeClr val="tx1"/>
                </a:solidFill>
              </a:rPr>
              <a:t>KF</a:t>
            </a:r>
            <a:r>
              <a:rPr lang="zh-CN" altLang="en-US" dirty="0">
                <a:solidFill>
                  <a:schemeClr val="tx1"/>
                </a:solidFill>
              </a:rPr>
              <a:t>定位实现</a:t>
            </a:r>
            <a:endParaRPr lang="en-US" altLang="zh-CN" dirty="0">
              <a:solidFill>
                <a:schemeClr val="tx1"/>
              </a:solidFill>
            </a:endParaRPr>
          </a:p>
          <a:p>
            <a:pPr lvl="2"/>
            <a:r>
              <a:rPr lang="en-US" altLang="zh-CN" dirty="0">
                <a:solidFill>
                  <a:schemeClr val="tx1"/>
                </a:solidFill>
              </a:rPr>
              <a:t>Kalman Filter</a:t>
            </a:r>
            <a:r>
              <a:rPr lang="zh-CN" altLang="en-US" dirty="0">
                <a:solidFill>
                  <a:schemeClr val="tx1"/>
                </a:solidFill>
              </a:rPr>
              <a:t>理论与代码转化</a:t>
            </a:r>
            <a:endParaRPr lang="en-US" altLang="zh-CN" dirty="0">
              <a:solidFill>
                <a:schemeClr val="tx1"/>
              </a:solidFill>
            </a:endParaRPr>
          </a:p>
          <a:p>
            <a:pPr lvl="2"/>
            <a:r>
              <a:rPr lang="zh-CN" altLang="en-US" dirty="0">
                <a:solidFill>
                  <a:schemeClr val="tx1"/>
                </a:solidFill>
              </a:rPr>
              <a:t>采样不一致的离散化处理</a:t>
            </a:r>
            <a:endParaRPr lang="en-US" altLang="zh-CN" dirty="0">
              <a:solidFill>
                <a:schemeClr val="tx1"/>
              </a:solidFill>
            </a:endParaRPr>
          </a:p>
          <a:p>
            <a:pPr lvl="2"/>
            <a:r>
              <a:rPr lang="zh-CN" altLang="en-US" dirty="0">
                <a:solidFill>
                  <a:schemeClr val="tx1"/>
                </a:solidFill>
              </a:rPr>
              <a:t>滤波结果输出</a:t>
            </a:r>
            <a:endParaRPr lang="en-US" altLang="zh-CN" dirty="0">
              <a:solidFill>
                <a:schemeClr val="tx1"/>
              </a:solidFill>
            </a:endParaRPr>
          </a:p>
          <a:p>
            <a:pPr lvl="2"/>
            <a:r>
              <a:rPr lang="en-US" altLang="zh-CN" dirty="0">
                <a:solidFill>
                  <a:schemeClr val="tx1"/>
                </a:solidFill>
              </a:rPr>
              <a:t>*</a:t>
            </a:r>
            <a:r>
              <a:rPr lang="zh-CN" altLang="en-US" dirty="0">
                <a:solidFill>
                  <a:schemeClr val="tx1"/>
                </a:solidFill>
              </a:rPr>
              <a:t>滤波结果的反馈</a:t>
            </a:r>
            <a:endParaRPr lang="en-US" altLang="zh-CN" dirty="0">
              <a:solidFill>
                <a:schemeClr val="tx1"/>
              </a:solidFill>
            </a:endParaRPr>
          </a:p>
        </p:txBody>
      </p: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BF030295-8CD9-E224-9FD2-36FD6CF8C173}"/>
              </a:ext>
            </a:extLst>
          </p:cNvPr>
          <p:cNvGrpSpPr/>
          <p:nvPr/>
        </p:nvGrpSpPr>
        <p:grpSpPr>
          <a:xfrm>
            <a:off x="1208076" y="2916737"/>
            <a:ext cx="9851491" cy="3470769"/>
            <a:chOff x="459270" y="1992406"/>
            <a:chExt cx="11245761" cy="436504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E20CB90-1086-D704-C7C1-E026D31682EB}"/>
                </a:ext>
              </a:extLst>
            </p:cNvPr>
            <p:cNvSpPr/>
            <p:nvPr/>
          </p:nvSpPr>
          <p:spPr>
            <a:xfrm>
              <a:off x="459270" y="2426017"/>
              <a:ext cx="2248854" cy="87773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400" dirty="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B77070D2-129F-533B-4BE7-F18D922A5719}"/>
                </a:ext>
              </a:extLst>
            </p:cNvPr>
            <p:cNvSpPr/>
            <p:nvPr/>
          </p:nvSpPr>
          <p:spPr>
            <a:xfrm>
              <a:off x="3502085" y="4119381"/>
              <a:ext cx="3949873" cy="191648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34F38ECC-BA86-76D8-017F-998FC9072F58}"/>
                </a:ext>
              </a:extLst>
            </p:cNvPr>
            <p:cNvSpPr/>
            <p:nvPr/>
          </p:nvSpPr>
          <p:spPr>
            <a:xfrm>
              <a:off x="3721911" y="2340717"/>
              <a:ext cx="3795869" cy="93176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F63CF459-8B91-B7FE-A3C4-3E592E6E49FC}"/>
                </a:ext>
              </a:extLst>
            </p:cNvPr>
            <p:cNvSpPr/>
            <p:nvPr/>
          </p:nvSpPr>
          <p:spPr>
            <a:xfrm>
              <a:off x="8385634" y="1992406"/>
              <a:ext cx="3319397" cy="191648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35FE1A6C-B0E7-067C-3F6B-FA148BE63107}"/>
                </a:ext>
              </a:extLst>
            </p:cNvPr>
            <p:cNvSpPr txBox="1"/>
            <p:nvPr/>
          </p:nvSpPr>
          <p:spPr>
            <a:xfrm>
              <a:off x="3489169" y="4114387"/>
              <a:ext cx="1221431" cy="522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Perception</a:t>
              </a:r>
            </a:p>
            <a:p>
              <a:r>
                <a:rPr lang="en-US" altLang="zh-CN" sz="1050" dirty="0"/>
                <a:t>(perception.py)</a:t>
              </a:r>
              <a:endParaRPr lang="zh-CN" altLang="en-US" sz="1050" dirty="0"/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0EEA881C-C8D6-3037-3C91-49E60399D152}"/>
                </a:ext>
              </a:extLst>
            </p:cNvPr>
            <p:cNvSpPr/>
            <p:nvPr/>
          </p:nvSpPr>
          <p:spPr>
            <a:xfrm>
              <a:off x="4716063" y="4212789"/>
              <a:ext cx="1521913" cy="26161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err="1"/>
                <a:t>Twistcallback</a:t>
              </a:r>
              <a:endParaRPr lang="zh-CN" altLang="en-US" sz="1100" dirty="0"/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4A279175-9F08-06EB-53FD-0A985DC2C71A}"/>
                </a:ext>
              </a:extLst>
            </p:cNvPr>
            <p:cNvSpPr/>
            <p:nvPr/>
          </p:nvSpPr>
          <p:spPr>
            <a:xfrm>
              <a:off x="4521931" y="4651396"/>
              <a:ext cx="1233214" cy="59344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Kalman Filter</a:t>
              </a:r>
              <a:endParaRPr lang="zh-CN" altLang="en-US" sz="1100" dirty="0"/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DD0CD22F-A7C8-9066-DDA4-91E4B972C1DC}"/>
                </a:ext>
              </a:extLst>
            </p:cNvPr>
            <p:cNvSpPr/>
            <p:nvPr/>
          </p:nvSpPr>
          <p:spPr>
            <a:xfrm>
              <a:off x="6294018" y="4714809"/>
              <a:ext cx="1077830" cy="47696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err="1"/>
                <a:t>LaserScancallback</a:t>
              </a:r>
              <a:endParaRPr lang="zh-CN" altLang="en-US" sz="1100" dirty="0"/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DB91BE91-90FE-9915-672E-D3545589EAF7}"/>
                </a:ext>
              </a:extLst>
            </p:cNvPr>
            <p:cNvSpPr/>
            <p:nvPr/>
          </p:nvSpPr>
          <p:spPr>
            <a:xfrm>
              <a:off x="4710600" y="5503872"/>
              <a:ext cx="844915" cy="4720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plot</a:t>
              </a:r>
              <a:endParaRPr lang="zh-CN" altLang="en-US" sz="1100" dirty="0"/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C63BC712-9768-186E-D546-C3FBC62E138D}"/>
                </a:ext>
              </a:extLst>
            </p:cNvPr>
            <p:cNvSpPr/>
            <p:nvPr/>
          </p:nvSpPr>
          <p:spPr>
            <a:xfrm>
              <a:off x="9191654" y="2237707"/>
              <a:ext cx="1847589" cy="140291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24EE20E4-1B65-6B2E-E841-EF45C0C86200}"/>
                </a:ext>
              </a:extLst>
            </p:cNvPr>
            <p:cNvSpPr/>
            <p:nvPr/>
          </p:nvSpPr>
          <p:spPr>
            <a:xfrm>
              <a:off x="10195823" y="2763799"/>
              <a:ext cx="169102" cy="17536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E8DEAE02-866A-901B-3786-0B5358708FB8}"/>
                </a:ext>
              </a:extLst>
            </p:cNvPr>
            <p:cNvSpPr/>
            <p:nvPr/>
          </p:nvSpPr>
          <p:spPr>
            <a:xfrm>
              <a:off x="6306973" y="5505672"/>
              <a:ext cx="1053975" cy="476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err="1"/>
                <a:t>Modelstatecallback</a:t>
              </a:r>
              <a:endParaRPr lang="zh-CN" altLang="en-US" sz="1100" dirty="0"/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6B92E55B-BBDE-3508-80F0-8372A7620023}"/>
                </a:ext>
              </a:extLst>
            </p:cNvPr>
            <p:cNvSpPr txBox="1"/>
            <p:nvPr/>
          </p:nvSpPr>
          <p:spPr>
            <a:xfrm>
              <a:off x="3799858" y="2313574"/>
              <a:ext cx="2072444" cy="3193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Robot driver(driver.py)</a:t>
              </a:r>
              <a:endParaRPr lang="zh-CN" altLang="en-US" sz="1050" dirty="0"/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A55AFB2D-730F-26A4-D40A-33740DCFE131}"/>
                </a:ext>
              </a:extLst>
            </p:cNvPr>
            <p:cNvSpPr/>
            <p:nvPr/>
          </p:nvSpPr>
          <p:spPr>
            <a:xfrm>
              <a:off x="3909858" y="2585883"/>
              <a:ext cx="867937" cy="52633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Twist</a:t>
              </a:r>
            </a:p>
            <a:p>
              <a:pPr algn="ctr"/>
              <a:r>
                <a:rPr lang="en-US" altLang="zh-CN" sz="1100" dirty="0"/>
                <a:t>callback</a:t>
              </a:r>
              <a:endParaRPr lang="zh-CN" altLang="en-US" sz="1100" dirty="0"/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AA20CB3D-D615-D67A-5154-20192B7BD344}"/>
                </a:ext>
              </a:extLst>
            </p:cNvPr>
            <p:cNvSpPr/>
            <p:nvPr/>
          </p:nvSpPr>
          <p:spPr>
            <a:xfrm>
              <a:off x="4903081" y="2585883"/>
              <a:ext cx="1297757" cy="52633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Dynamic &amp; Discretization</a:t>
              </a:r>
              <a:endParaRPr lang="zh-CN" altLang="en-US" sz="1100" dirty="0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6BFC9951-4769-C201-4D97-8F0D4461C9D4}"/>
                </a:ext>
              </a:extLst>
            </p:cNvPr>
            <p:cNvSpPr/>
            <p:nvPr/>
          </p:nvSpPr>
          <p:spPr>
            <a:xfrm>
              <a:off x="6319697" y="2584703"/>
              <a:ext cx="1097134" cy="52751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Pub</a:t>
              </a:r>
            </a:p>
            <a:p>
              <a:pPr algn="ctr"/>
              <a:r>
                <a:rPr lang="en-US" altLang="zh-CN" sz="1100" dirty="0" err="1"/>
                <a:t>modelstate</a:t>
              </a:r>
              <a:endParaRPr lang="zh-CN" altLang="en-US" sz="1100" dirty="0"/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635E74FB-96D3-ED7C-DD06-1DA4E528B05A}"/>
                </a:ext>
              </a:extLst>
            </p:cNvPr>
            <p:cNvSpPr txBox="1"/>
            <p:nvPr/>
          </p:nvSpPr>
          <p:spPr>
            <a:xfrm>
              <a:off x="2627401" y="2596707"/>
              <a:ext cx="1208071" cy="309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/>
                <a:t>Geometry/twist</a:t>
              </a:r>
              <a:endParaRPr lang="zh-CN" altLang="en-US" sz="1000" dirty="0"/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5AD48BEE-9E66-0624-5D83-71545BBCD508}"/>
                </a:ext>
              </a:extLst>
            </p:cNvPr>
            <p:cNvSpPr txBox="1"/>
            <p:nvPr/>
          </p:nvSpPr>
          <p:spPr>
            <a:xfrm>
              <a:off x="10045333" y="2953063"/>
              <a:ext cx="957198" cy="3193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robot</a:t>
              </a:r>
              <a:endParaRPr lang="zh-CN" altLang="en-US" sz="1050" dirty="0"/>
            </a:p>
          </p:txBody>
        </p: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57EBB035-171E-0C2F-1C69-A64FB0F1FA85}"/>
                </a:ext>
              </a:extLst>
            </p:cNvPr>
            <p:cNvSpPr txBox="1"/>
            <p:nvPr/>
          </p:nvSpPr>
          <p:spPr>
            <a:xfrm>
              <a:off x="486968" y="2470350"/>
              <a:ext cx="1377171" cy="3193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Robot controller</a:t>
              </a:r>
              <a:endParaRPr lang="zh-CN" altLang="en-US" sz="1050" dirty="0"/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1ADB9A70-DD84-FE1A-629A-435BC1467503}"/>
                </a:ext>
              </a:extLst>
            </p:cNvPr>
            <p:cNvSpPr/>
            <p:nvPr/>
          </p:nvSpPr>
          <p:spPr>
            <a:xfrm>
              <a:off x="640244" y="2768442"/>
              <a:ext cx="1868296" cy="26161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Teleop/controller.py</a:t>
              </a:r>
              <a:endParaRPr lang="zh-CN" altLang="en-US" sz="1100" dirty="0"/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233E32F7-5F32-5ED8-DDD9-FAC487840A01}"/>
                </a:ext>
              </a:extLst>
            </p:cNvPr>
            <p:cNvSpPr txBox="1"/>
            <p:nvPr/>
          </p:nvSpPr>
          <p:spPr>
            <a:xfrm>
              <a:off x="1592426" y="3992608"/>
              <a:ext cx="883006" cy="309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err="1"/>
                <a:t>x_filtered</a:t>
              </a:r>
              <a:endParaRPr lang="zh-CN" altLang="en-US" sz="1000" dirty="0"/>
            </a:p>
          </p:txBody>
        </p:sp>
        <p:cxnSp>
          <p:nvCxnSpPr>
            <p:cNvPr id="74" name="直接箭头连接符 73">
              <a:extLst>
                <a:ext uri="{FF2B5EF4-FFF2-40B4-BE49-F238E27FC236}">
                  <a16:creationId xmlns:a16="http://schemas.microsoft.com/office/drawing/2014/main" id="{DAF04B5E-8F60-4EEB-1408-030DF375091E}"/>
                </a:ext>
              </a:extLst>
            </p:cNvPr>
            <p:cNvCxnSpPr>
              <a:cxnSpLocks/>
              <a:stCxn id="5" idx="3"/>
              <a:endCxn id="61" idx="1"/>
            </p:cNvCxnSpPr>
            <p:nvPr/>
          </p:nvCxnSpPr>
          <p:spPr>
            <a:xfrm flipV="1">
              <a:off x="2708124" y="2849051"/>
              <a:ext cx="1201734" cy="158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直接箭头连接符 74">
              <a:extLst>
                <a:ext uri="{FF2B5EF4-FFF2-40B4-BE49-F238E27FC236}">
                  <a16:creationId xmlns:a16="http://schemas.microsoft.com/office/drawing/2014/main" id="{B84C546D-7CD8-3F72-FEB7-C39D8A69BADD}"/>
                </a:ext>
              </a:extLst>
            </p:cNvPr>
            <p:cNvCxnSpPr>
              <a:cxnSpLocks/>
              <a:stCxn id="61" idx="3"/>
              <a:endCxn id="62" idx="1"/>
            </p:cNvCxnSpPr>
            <p:nvPr/>
          </p:nvCxnSpPr>
          <p:spPr>
            <a:xfrm>
              <a:off x="4777795" y="2849051"/>
              <a:ext cx="1252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直接箭头连接符 75">
              <a:extLst>
                <a:ext uri="{FF2B5EF4-FFF2-40B4-BE49-F238E27FC236}">
                  <a16:creationId xmlns:a16="http://schemas.microsoft.com/office/drawing/2014/main" id="{D0C2DD46-EFFF-4F05-E32F-22DD67EA3DC1}"/>
                </a:ext>
              </a:extLst>
            </p:cNvPr>
            <p:cNvCxnSpPr>
              <a:cxnSpLocks/>
              <a:stCxn id="62" idx="3"/>
              <a:endCxn id="63" idx="1"/>
            </p:cNvCxnSpPr>
            <p:nvPr/>
          </p:nvCxnSpPr>
          <p:spPr>
            <a:xfrm flipV="1">
              <a:off x="6200838" y="2848461"/>
              <a:ext cx="118859" cy="59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直接箭头连接符 76">
              <a:extLst>
                <a:ext uri="{FF2B5EF4-FFF2-40B4-BE49-F238E27FC236}">
                  <a16:creationId xmlns:a16="http://schemas.microsoft.com/office/drawing/2014/main" id="{E242555F-D11D-74F1-1550-96C3BE170609}"/>
                </a:ext>
              </a:extLst>
            </p:cNvPr>
            <p:cNvCxnSpPr>
              <a:cxnSpLocks/>
              <a:stCxn id="63" idx="3"/>
              <a:endCxn id="57" idx="2"/>
            </p:cNvCxnSpPr>
            <p:nvPr/>
          </p:nvCxnSpPr>
          <p:spPr>
            <a:xfrm>
              <a:off x="7416831" y="2848461"/>
              <a:ext cx="2778992" cy="30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连接符: 肘形 77">
              <a:extLst>
                <a:ext uri="{FF2B5EF4-FFF2-40B4-BE49-F238E27FC236}">
                  <a16:creationId xmlns:a16="http://schemas.microsoft.com/office/drawing/2014/main" id="{BA90220D-2C72-38FD-106D-7FFC5BCBEF43}"/>
                </a:ext>
              </a:extLst>
            </p:cNvPr>
            <p:cNvCxnSpPr>
              <a:cxnSpLocks/>
              <a:stCxn id="57" idx="4"/>
              <a:endCxn id="46" idx="3"/>
            </p:cNvCxnSpPr>
            <p:nvPr/>
          </p:nvCxnSpPr>
          <p:spPr>
            <a:xfrm rot="5400000">
              <a:off x="7819047" y="2491965"/>
              <a:ext cx="2014129" cy="2908526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连接符: 肘形 78">
              <a:extLst>
                <a:ext uri="{FF2B5EF4-FFF2-40B4-BE49-F238E27FC236}">
                  <a16:creationId xmlns:a16="http://schemas.microsoft.com/office/drawing/2014/main" id="{D0AC3293-A232-1220-B492-4930A0328667}"/>
                </a:ext>
              </a:extLst>
            </p:cNvPr>
            <p:cNvCxnSpPr>
              <a:cxnSpLocks/>
              <a:stCxn id="64" idx="2"/>
              <a:endCxn id="43" idx="0"/>
            </p:cNvCxnSpPr>
            <p:nvPr/>
          </p:nvCxnSpPr>
          <p:spPr>
            <a:xfrm rot="16200000" flipH="1">
              <a:off x="3701019" y="2436787"/>
              <a:ext cx="1306420" cy="2245584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连接符: 肘形 79">
              <a:extLst>
                <a:ext uri="{FF2B5EF4-FFF2-40B4-BE49-F238E27FC236}">
                  <a16:creationId xmlns:a16="http://schemas.microsoft.com/office/drawing/2014/main" id="{35807F09-9C62-C0BD-618A-6EE9D69CEFC8}"/>
                </a:ext>
              </a:extLst>
            </p:cNvPr>
            <p:cNvCxnSpPr>
              <a:cxnSpLocks/>
              <a:stCxn id="44" idx="1"/>
              <a:endCxn id="5" idx="2"/>
            </p:cNvCxnSpPr>
            <p:nvPr/>
          </p:nvCxnSpPr>
          <p:spPr>
            <a:xfrm rot="10800000">
              <a:off x="1583697" y="3303757"/>
              <a:ext cx="2938234" cy="164436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1" name="文本框 80">
              <a:extLst>
                <a:ext uri="{FF2B5EF4-FFF2-40B4-BE49-F238E27FC236}">
                  <a16:creationId xmlns:a16="http://schemas.microsoft.com/office/drawing/2014/main" id="{04F27D7F-504A-0A6C-3F12-377A28303C3E}"/>
                </a:ext>
              </a:extLst>
            </p:cNvPr>
            <p:cNvSpPr txBox="1"/>
            <p:nvPr/>
          </p:nvSpPr>
          <p:spPr>
            <a:xfrm>
              <a:off x="8379366" y="1992406"/>
              <a:ext cx="1377171" cy="3193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gazebo</a:t>
              </a:r>
              <a:endParaRPr lang="zh-CN" altLang="en-US" sz="1050" dirty="0"/>
            </a:p>
          </p:txBody>
        </p:sp>
        <p:cxnSp>
          <p:nvCxnSpPr>
            <p:cNvPr id="82" name="连接符: 肘形 81">
              <a:extLst>
                <a:ext uri="{FF2B5EF4-FFF2-40B4-BE49-F238E27FC236}">
                  <a16:creationId xmlns:a16="http://schemas.microsoft.com/office/drawing/2014/main" id="{EB9ADF73-7DAB-A5FE-0ACE-0382F5331A49}"/>
                </a:ext>
              </a:extLst>
            </p:cNvPr>
            <p:cNvCxnSpPr>
              <a:cxnSpLocks/>
              <a:stCxn id="57" idx="4"/>
              <a:endCxn id="59" idx="3"/>
            </p:cNvCxnSpPr>
            <p:nvPr/>
          </p:nvCxnSpPr>
          <p:spPr>
            <a:xfrm rot="5400000">
              <a:off x="7418166" y="2881946"/>
              <a:ext cx="2804991" cy="2919428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09D040F2-B8EF-183D-F946-73D23B6E69FC}"/>
                </a:ext>
              </a:extLst>
            </p:cNvPr>
            <p:cNvSpPr txBox="1"/>
            <p:nvPr/>
          </p:nvSpPr>
          <p:spPr>
            <a:xfrm>
              <a:off x="8055003" y="4643700"/>
              <a:ext cx="1990329" cy="309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err="1"/>
                <a:t>Sensor_msgs</a:t>
              </a:r>
              <a:r>
                <a:rPr lang="en-US" altLang="zh-CN" sz="1000" dirty="0"/>
                <a:t>/</a:t>
              </a:r>
              <a:r>
                <a:rPr lang="en-US" altLang="zh-CN" sz="1000" dirty="0" err="1"/>
                <a:t>LaserScan</a:t>
              </a:r>
              <a:endParaRPr lang="zh-CN" altLang="en-US" sz="1000" dirty="0"/>
            </a:p>
          </p:txBody>
        </p:sp>
        <p:sp>
          <p:nvSpPr>
            <p:cNvPr id="84" name="文本框 83">
              <a:extLst>
                <a:ext uri="{FF2B5EF4-FFF2-40B4-BE49-F238E27FC236}">
                  <a16:creationId xmlns:a16="http://schemas.microsoft.com/office/drawing/2014/main" id="{102352A5-BCD2-52BD-2777-922001015CFB}"/>
                </a:ext>
              </a:extLst>
            </p:cNvPr>
            <p:cNvSpPr txBox="1"/>
            <p:nvPr/>
          </p:nvSpPr>
          <p:spPr>
            <a:xfrm>
              <a:off x="8055003" y="5399010"/>
              <a:ext cx="1990329" cy="309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err="1"/>
                <a:t>gazebo_msgs</a:t>
              </a:r>
              <a:r>
                <a:rPr lang="en-US" altLang="zh-CN" sz="1000" dirty="0"/>
                <a:t>/</a:t>
              </a:r>
              <a:r>
                <a:rPr lang="en-US" altLang="zh-CN" sz="1000" dirty="0" err="1"/>
                <a:t>ModelState</a:t>
              </a:r>
              <a:endParaRPr lang="zh-CN" altLang="en-US" sz="1000" dirty="0"/>
            </a:p>
          </p:txBody>
        </p:sp>
        <p:sp>
          <p:nvSpPr>
            <p:cNvPr id="85" name="文本框 84">
              <a:extLst>
                <a:ext uri="{FF2B5EF4-FFF2-40B4-BE49-F238E27FC236}">
                  <a16:creationId xmlns:a16="http://schemas.microsoft.com/office/drawing/2014/main" id="{2474D236-4D66-D3B6-37BC-229605B7E989}"/>
                </a:ext>
              </a:extLst>
            </p:cNvPr>
            <p:cNvSpPr txBox="1"/>
            <p:nvPr/>
          </p:nvSpPr>
          <p:spPr>
            <a:xfrm>
              <a:off x="7423361" y="2578678"/>
              <a:ext cx="1990329" cy="309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err="1"/>
                <a:t>gazebo_msgs</a:t>
              </a:r>
              <a:r>
                <a:rPr lang="en-US" altLang="zh-CN" sz="1000" dirty="0"/>
                <a:t>/</a:t>
              </a:r>
              <a:r>
                <a:rPr lang="en-US" altLang="zh-CN" sz="1000" dirty="0" err="1"/>
                <a:t>ModelState</a:t>
              </a:r>
              <a:endParaRPr lang="zh-CN" altLang="en-US" sz="1000" dirty="0"/>
            </a:p>
          </p:txBody>
        </p: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B2F40DB6-02B4-F066-3239-BB227458497D}"/>
                </a:ext>
              </a:extLst>
            </p:cNvPr>
            <p:cNvSpPr txBox="1"/>
            <p:nvPr/>
          </p:nvSpPr>
          <p:spPr>
            <a:xfrm>
              <a:off x="5941854" y="4681828"/>
              <a:ext cx="481195" cy="309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/>
                <a:t>y</a:t>
              </a:r>
              <a:endParaRPr lang="zh-CN" altLang="en-US" sz="1000" dirty="0"/>
            </a:p>
          </p:txBody>
        </p:sp>
        <p:sp>
          <p:nvSpPr>
            <p:cNvPr id="87" name="文本框 86">
              <a:extLst>
                <a:ext uri="{FF2B5EF4-FFF2-40B4-BE49-F238E27FC236}">
                  <a16:creationId xmlns:a16="http://schemas.microsoft.com/office/drawing/2014/main" id="{5D27C2BB-9DFE-859A-B945-0FCE3EC6E809}"/>
                </a:ext>
              </a:extLst>
            </p:cNvPr>
            <p:cNvSpPr txBox="1"/>
            <p:nvPr/>
          </p:nvSpPr>
          <p:spPr>
            <a:xfrm>
              <a:off x="5635971" y="5657535"/>
              <a:ext cx="1077830" cy="309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err="1"/>
                <a:t>x_real</a:t>
              </a:r>
              <a:endParaRPr lang="zh-CN" altLang="en-US" sz="1000" dirty="0"/>
            </a:p>
          </p:txBody>
        </p:sp>
        <p:cxnSp>
          <p:nvCxnSpPr>
            <p:cNvPr id="88" name="直接箭头连接符 87">
              <a:extLst>
                <a:ext uri="{FF2B5EF4-FFF2-40B4-BE49-F238E27FC236}">
                  <a16:creationId xmlns:a16="http://schemas.microsoft.com/office/drawing/2014/main" id="{58429931-F657-318D-62F3-0F7AA17183FD}"/>
                </a:ext>
              </a:extLst>
            </p:cNvPr>
            <p:cNvCxnSpPr>
              <a:stCxn id="59" idx="1"/>
              <a:endCxn id="48" idx="3"/>
            </p:cNvCxnSpPr>
            <p:nvPr/>
          </p:nvCxnSpPr>
          <p:spPr>
            <a:xfrm flipH="1" flipV="1">
              <a:off x="5555514" y="5739906"/>
              <a:ext cx="751458" cy="42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连接符: 肘形 88">
              <a:extLst>
                <a:ext uri="{FF2B5EF4-FFF2-40B4-BE49-F238E27FC236}">
                  <a16:creationId xmlns:a16="http://schemas.microsoft.com/office/drawing/2014/main" id="{673C06D5-F64E-089A-7FE7-2F0590F625E6}"/>
                </a:ext>
              </a:extLst>
            </p:cNvPr>
            <p:cNvCxnSpPr>
              <a:cxnSpLocks/>
              <a:stCxn id="46" idx="2"/>
              <a:endCxn id="48" idx="0"/>
            </p:cNvCxnSpPr>
            <p:nvPr/>
          </p:nvCxnSpPr>
          <p:spPr>
            <a:xfrm rot="5400000">
              <a:off x="5826949" y="4497887"/>
              <a:ext cx="312095" cy="1699875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4E67EA6C-CC19-D708-9C64-379A876E08B4}"/>
                </a:ext>
              </a:extLst>
            </p:cNvPr>
            <p:cNvSpPr txBox="1"/>
            <p:nvPr/>
          </p:nvSpPr>
          <p:spPr>
            <a:xfrm>
              <a:off x="5462793" y="5256763"/>
              <a:ext cx="1077830" cy="309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err="1"/>
                <a:t>x_measured</a:t>
              </a:r>
              <a:endParaRPr lang="zh-CN" altLang="en-US" sz="1000" dirty="0"/>
            </a:p>
          </p:txBody>
        </p:sp>
        <p:cxnSp>
          <p:nvCxnSpPr>
            <p:cNvPr id="91" name="直接箭头连接符 90">
              <a:extLst>
                <a:ext uri="{FF2B5EF4-FFF2-40B4-BE49-F238E27FC236}">
                  <a16:creationId xmlns:a16="http://schemas.microsoft.com/office/drawing/2014/main" id="{A2B5964C-1986-2AFD-AFB6-BC96AA37AC0B}"/>
                </a:ext>
              </a:extLst>
            </p:cNvPr>
            <p:cNvCxnSpPr>
              <a:stCxn id="46" idx="1"/>
              <a:endCxn id="44" idx="3"/>
            </p:cNvCxnSpPr>
            <p:nvPr/>
          </p:nvCxnSpPr>
          <p:spPr>
            <a:xfrm flipH="1" flipV="1">
              <a:off x="5755145" y="4948117"/>
              <a:ext cx="538873" cy="51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连接符: 肘形 91">
              <a:extLst>
                <a:ext uri="{FF2B5EF4-FFF2-40B4-BE49-F238E27FC236}">
                  <a16:creationId xmlns:a16="http://schemas.microsoft.com/office/drawing/2014/main" id="{F167D9FB-0AAE-3E94-4CB5-8A01E079BF33}"/>
                </a:ext>
              </a:extLst>
            </p:cNvPr>
            <p:cNvCxnSpPr>
              <a:stCxn id="43" idx="2"/>
              <a:endCxn id="44" idx="0"/>
            </p:cNvCxnSpPr>
            <p:nvPr/>
          </p:nvCxnSpPr>
          <p:spPr>
            <a:xfrm rot="5400000">
              <a:off x="5219281" y="4393656"/>
              <a:ext cx="176997" cy="338482"/>
            </a:xfrm>
            <a:prstGeom prst="bentConnector3">
              <a:avLst/>
            </a:prstGeom>
            <a:ln>
              <a:headEnd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3" name="文本框 92">
              <a:extLst>
                <a:ext uri="{FF2B5EF4-FFF2-40B4-BE49-F238E27FC236}">
                  <a16:creationId xmlns:a16="http://schemas.microsoft.com/office/drawing/2014/main" id="{0EFC496C-4FD5-38D3-63BD-FCCF2C58D0AF}"/>
                </a:ext>
              </a:extLst>
            </p:cNvPr>
            <p:cNvSpPr txBox="1"/>
            <p:nvPr/>
          </p:nvSpPr>
          <p:spPr>
            <a:xfrm>
              <a:off x="5479954" y="4401046"/>
              <a:ext cx="481195" cy="309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/>
                <a:t>u</a:t>
              </a:r>
              <a:endParaRPr lang="zh-CN" altLang="en-US" sz="1000" dirty="0"/>
            </a:p>
          </p:txBody>
        </p:sp>
        <p:cxnSp>
          <p:nvCxnSpPr>
            <p:cNvPr id="94" name="连接符: 肘形 93">
              <a:extLst>
                <a:ext uri="{FF2B5EF4-FFF2-40B4-BE49-F238E27FC236}">
                  <a16:creationId xmlns:a16="http://schemas.microsoft.com/office/drawing/2014/main" id="{49B4C84D-4793-48A6-48FB-41A3AF4B231D}"/>
                </a:ext>
              </a:extLst>
            </p:cNvPr>
            <p:cNvCxnSpPr>
              <a:endCxn id="48" idx="1"/>
            </p:cNvCxnSpPr>
            <p:nvPr/>
          </p:nvCxnSpPr>
          <p:spPr>
            <a:xfrm>
              <a:off x="3835470" y="4950705"/>
              <a:ext cx="875130" cy="789201"/>
            </a:xfrm>
            <a:prstGeom prst="bentConnector3">
              <a:avLst>
                <a:gd name="adj1" fmla="val 2766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5" name="文本框 94">
              <a:extLst>
                <a:ext uri="{FF2B5EF4-FFF2-40B4-BE49-F238E27FC236}">
                  <a16:creationId xmlns:a16="http://schemas.microsoft.com/office/drawing/2014/main" id="{B845379B-FC94-A944-65AD-6D49016CFBE8}"/>
                </a:ext>
              </a:extLst>
            </p:cNvPr>
            <p:cNvSpPr txBox="1"/>
            <p:nvPr/>
          </p:nvSpPr>
          <p:spPr>
            <a:xfrm>
              <a:off x="3787566" y="5262010"/>
              <a:ext cx="883006" cy="309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err="1"/>
                <a:t>x_filtered</a:t>
              </a:r>
              <a:endParaRPr lang="zh-CN" altLang="en-US" sz="1000" dirty="0"/>
            </a:p>
          </p:txBody>
        </p:sp>
        <p:cxnSp>
          <p:nvCxnSpPr>
            <p:cNvPr id="96" name="直接箭头连接符 95">
              <a:extLst>
                <a:ext uri="{FF2B5EF4-FFF2-40B4-BE49-F238E27FC236}">
                  <a16:creationId xmlns:a16="http://schemas.microsoft.com/office/drawing/2014/main" id="{678DF96B-AECA-6903-82C7-61C43D689095}"/>
                </a:ext>
              </a:extLst>
            </p:cNvPr>
            <p:cNvCxnSpPr>
              <a:stCxn id="48" idx="2"/>
            </p:cNvCxnSpPr>
            <p:nvPr/>
          </p:nvCxnSpPr>
          <p:spPr>
            <a:xfrm flipH="1">
              <a:off x="5133057" y="5975939"/>
              <a:ext cx="1" cy="32465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7" name="文本框 96">
              <a:extLst>
                <a:ext uri="{FF2B5EF4-FFF2-40B4-BE49-F238E27FC236}">
                  <a16:creationId xmlns:a16="http://schemas.microsoft.com/office/drawing/2014/main" id="{553FFFD4-735C-501D-1AC1-4F6F199F47EF}"/>
                </a:ext>
              </a:extLst>
            </p:cNvPr>
            <p:cNvSpPr txBox="1"/>
            <p:nvPr/>
          </p:nvSpPr>
          <p:spPr>
            <a:xfrm>
              <a:off x="5133057" y="6047788"/>
              <a:ext cx="1077830" cy="309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/>
                <a:t>figs</a:t>
              </a:r>
              <a:endParaRPr lang="zh-CN" altLang="en-US" sz="1000" dirty="0"/>
            </a:p>
          </p:txBody>
        </p:sp>
      </p:grpSp>
      <p:sp>
        <p:nvSpPr>
          <p:cNvPr id="99" name="文本占位符 4">
            <a:extLst>
              <a:ext uri="{FF2B5EF4-FFF2-40B4-BE49-F238E27FC236}">
                <a16:creationId xmlns:a16="http://schemas.microsoft.com/office/drawing/2014/main" id="{CA41552E-3035-C492-0BC6-66E7AA33074D}"/>
              </a:ext>
            </a:extLst>
          </p:cNvPr>
          <p:cNvSpPr txBox="1">
            <a:spLocks/>
          </p:cNvSpPr>
          <p:nvPr/>
        </p:nvSpPr>
        <p:spPr>
          <a:xfrm>
            <a:off x="5966812" y="928886"/>
            <a:ext cx="4543950" cy="500022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dirty="0">
                <a:solidFill>
                  <a:schemeClr val="tx1"/>
                </a:solidFill>
              </a:rPr>
              <a:t>使用</a:t>
            </a:r>
            <a:r>
              <a:rPr lang="en-US" altLang="zh-CN" dirty="0">
                <a:solidFill>
                  <a:schemeClr val="tx1"/>
                </a:solidFill>
              </a:rPr>
              <a:t>launch</a:t>
            </a:r>
            <a:r>
              <a:rPr lang="zh-CN" altLang="en-US" dirty="0">
                <a:solidFill>
                  <a:schemeClr val="tx1"/>
                </a:solidFill>
              </a:rPr>
              <a:t>文件启动工程</a:t>
            </a:r>
            <a:endParaRPr lang="en-US" altLang="zh-CN" dirty="0">
              <a:solidFill>
                <a:schemeClr val="tx1"/>
              </a:solidFill>
            </a:endParaRPr>
          </a:p>
          <a:p>
            <a:pPr lvl="2"/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C49B595-9495-5E2E-E405-AAC25C186265}"/>
              </a:ext>
            </a:extLst>
          </p:cNvPr>
          <p:cNvSpPr/>
          <p:nvPr/>
        </p:nvSpPr>
        <p:spPr>
          <a:xfrm>
            <a:off x="3801649" y="4507154"/>
            <a:ext cx="3623312" cy="17379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97996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858D6D6-2949-4448-A2D4-2BDED3FFD44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perception.py</a:t>
            </a:r>
            <a:endParaRPr lang="zh-CN" altLang="en-US" dirty="0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2A3F169-0F37-DD2A-4346-CC7602E2F5FE}"/>
              </a:ext>
            </a:extLst>
          </p:cNvPr>
          <p:cNvGrpSpPr/>
          <p:nvPr/>
        </p:nvGrpSpPr>
        <p:grpSpPr>
          <a:xfrm>
            <a:off x="496421" y="1126107"/>
            <a:ext cx="11199157" cy="5557970"/>
            <a:chOff x="515322" y="1066591"/>
            <a:chExt cx="11199157" cy="3814654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80F538B5-0E02-7ED9-AA6A-218FFF1AEE09}"/>
                </a:ext>
              </a:extLst>
            </p:cNvPr>
            <p:cNvSpPr txBox="1"/>
            <p:nvPr/>
          </p:nvSpPr>
          <p:spPr>
            <a:xfrm>
              <a:off x="515620" y="1437005"/>
              <a:ext cx="6710173" cy="3443605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class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KalmanFilter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(object):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# initialization the </a:t>
              </a:r>
              <a:r>
                <a:rPr lang="en-US" altLang="zh-CN" sz="1600" dirty="0" err="1">
                  <a:solidFill>
                    <a:srgbClr val="008000"/>
                  </a:solidFill>
                  <a:latin typeface="Consolas" panose="020B0609020204030204" pitchFamily="49" charset="0"/>
                </a:rPr>
                <a:t>kalman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 filter. </a:t>
              </a: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    #   x'(t) = Ax(t) + Bu(t) + w(t)</a:t>
              </a: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    #   y(t) = </a:t>
              </a:r>
              <a:r>
                <a:rPr lang="en-US" altLang="zh-CN" sz="1600" dirty="0" err="1">
                  <a:solidFill>
                    <a:srgbClr val="008000"/>
                  </a:solidFill>
                  <a:latin typeface="Consolas" panose="020B0609020204030204" pitchFamily="49" charset="0"/>
                </a:rPr>
                <a:t>Cx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(t) + v(t)</a:t>
              </a: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    #   x(0) ~ N(x_0, P_0)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def __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init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__(self, mass, C,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Sigma_w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Sigma_v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x_0, P_0):……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def _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discretization_Func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(self, dt):……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def _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predict_Step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(self,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ctrl_time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):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	…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def _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correction_Step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(self, y):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	…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def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control_moment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(self,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u_new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time_now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):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	…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def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observe_moment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(self,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y_new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time_now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):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	…</a:t>
              </a:r>
            </a:p>
            <a:p>
              <a:endPara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73707924-D722-F6EB-321B-8B6921CFA61C}"/>
                </a:ext>
              </a:extLst>
            </p:cNvPr>
            <p:cNvSpPr txBox="1"/>
            <p:nvPr/>
          </p:nvSpPr>
          <p:spPr>
            <a:xfrm>
              <a:off x="515322" y="1066591"/>
              <a:ext cx="6710173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代码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DD535665-C989-8954-CFC3-FD7BC44A310C}"/>
                </a:ext>
              </a:extLst>
            </p:cNvPr>
            <p:cNvSpPr txBox="1"/>
            <p:nvPr/>
          </p:nvSpPr>
          <p:spPr>
            <a:xfrm>
              <a:off x="7225793" y="1437005"/>
              <a:ext cx="4488685" cy="344424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类定义：</a:t>
              </a:r>
              <a:r>
                <a:rPr lang="en-US" altLang="zh-CN" sz="1600" dirty="0" err="1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KalmanFilter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待补全</a:t>
              </a:r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初始化函数，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离散化函数，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KF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中的预测，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待补全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KF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中的更新，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待补全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采样不一致时控制时刻的处理，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待补全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采样不一致时观测时刻的处理，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待补全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4F10ACF0-19F8-9778-0A9C-7260E190C83D}"/>
                </a:ext>
              </a:extLst>
            </p:cNvPr>
            <p:cNvSpPr txBox="1"/>
            <p:nvPr/>
          </p:nvSpPr>
          <p:spPr>
            <a:xfrm>
              <a:off x="7225793" y="1066591"/>
              <a:ext cx="4488686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解释</a:t>
              </a:r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8345FDD0-8D2E-5589-4CA0-3E4413A2ABFD}"/>
              </a:ext>
            </a:extLst>
          </p:cNvPr>
          <p:cNvSpPr txBox="1"/>
          <p:nvPr/>
        </p:nvSpPr>
        <p:spPr>
          <a:xfrm>
            <a:off x="408212" y="725072"/>
            <a:ext cx="11180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/>
              <a:t>KalmanFilter</a:t>
            </a:r>
            <a:r>
              <a:rPr lang="zh-CN" altLang="en-US" sz="2000" dirty="0"/>
              <a:t>类定义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4261970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perception.py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861955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zh-CN" dirty="0" err="1">
                <a:solidFill>
                  <a:schemeClr val="tx1"/>
                </a:solidFill>
                <a:sym typeface="+mn-ea"/>
              </a:rPr>
              <a:t>KalmanFilter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的初始化函数</a:t>
            </a:r>
            <a:endParaRPr lang="en-US" altLang="zh-CN" dirty="0">
              <a:solidFill>
                <a:schemeClr val="tx1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53B456BC-5724-24F7-0942-0DAD92F29898}"/>
              </a:ext>
            </a:extLst>
          </p:cNvPr>
          <p:cNvGrpSpPr/>
          <p:nvPr/>
        </p:nvGrpSpPr>
        <p:grpSpPr>
          <a:xfrm>
            <a:off x="364802" y="1544472"/>
            <a:ext cx="11199157" cy="4405391"/>
            <a:chOff x="515322" y="1066591"/>
            <a:chExt cx="11199157" cy="3814654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77630EC-75E1-3A57-8BA7-390D74483758}"/>
                </a:ext>
              </a:extLst>
            </p:cNvPr>
            <p:cNvSpPr txBox="1"/>
            <p:nvPr/>
          </p:nvSpPr>
          <p:spPr>
            <a:xfrm>
              <a:off x="515620" y="1437005"/>
              <a:ext cx="6710173" cy="3443605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def __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init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__(self, mass, C,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Sigma_w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Sigma_v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x_0, P_0):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self.mass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mass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self.C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C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4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self.m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2</a:t>
              </a:r>
            </a:p>
            <a:p>
              <a:b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</a:b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self.Sigma_w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Sigma_w</a:t>
              </a:r>
              <a:endParaRPr lang="en-US" altLang="zh-CN" sz="1600" dirty="0">
                <a:solidFill>
                  <a:srgbClr val="0070C0"/>
                </a:solidFill>
                <a:latin typeface="Consolas" panose="020B0609020204030204" pitchFamily="49" charset="0"/>
              </a:endParaRP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self.Sigma_v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Sigma_v</a:t>
              </a:r>
              <a:endParaRPr lang="en-US" altLang="zh-CN" sz="1600" dirty="0">
                <a:solidFill>
                  <a:srgbClr val="0070C0"/>
                </a:solidFill>
                <a:latin typeface="Consolas" panose="020B0609020204030204" pitchFamily="49" charset="0"/>
              </a:endParaRP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self.t = 0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x_0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self.P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P_0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self.u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np.zeros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([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self.m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1])</a:t>
              </a:r>
            </a:p>
            <a:p>
              <a:endPara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5B95B07-88E5-A778-06D3-BB140E64F509}"/>
                </a:ext>
              </a:extLst>
            </p:cNvPr>
            <p:cNvSpPr txBox="1"/>
            <p:nvPr/>
          </p:nvSpPr>
          <p:spPr>
            <a:xfrm>
              <a:off x="515322" y="1066591"/>
              <a:ext cx="6710173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代码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BF42724-6EEE-3CDE-94B4-1853DF8488FE}"/>
                </a:ext>
              </a:extLst>
            </p:cNvPr>
            <p:cNvSpPr txBox="1"/>
            <p:nvPr/>
          </p:nvSpPr>
          <p:spPr>
            <a:xfrm>
              <a:off x="7225793" y="1437005"/>
              <a:ext cx="4488685" cy="344424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初始化函数，主要是传递参数，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161984E-8319-3844-88A3-1FF87C930F9A}"/>
                </a:ext>
              </a:extLst>
            </p:cNvPr>
            <p:cNvSpPr txBox="1"/>
            <p:nvPr/>
          </p:nvSpPr>
          <p:spPr>
            <a:xfrm>
              <a:off x="7225793" y="1066591"/>
              <a:ext cx="4488686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解释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89566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perception.py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861955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zh-CN" dirty="0" err="1">
                <a:solidFill>
                  <a:schemeClr val="tx1"/>
                </a:solidFill>
                <a:sym typeface="+mn-ea"/>
              </a:rPr>
              <a:t>KalmanFilter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的</a:t>
            </a:r>
            <a:r>
              <a:rPr lang="zh-CN" altLang="en-US" dirty="0">
                <a:solidFill>
                  <a:schemeClr val="tx1"/>
                </a:solidFill>
              </a:rPr>
              <a:t>离散化函数</a:t>
            </a:r>
            <a:endParaRPr lang="en-US" altLang="zh-CN" dirty="0">
              <a:solidFill>
                <a:schemeClr val="tx1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53B456BC-5724-24F7-0942-0DAD92F29898}"/>
              </a:ext>
            </a:extLst>
          </p:cNvPr>
          <p:cNvGrpSpPr/>
          <p:nvPr/>
        </p:nvGrpSpPr>
        <p:grpSpPr>
          <a:xfrm>
            <a:off x="364802" y="1544472"/>
            <a:ext cx="11199157" cy="4405391"/>
            <a:chOff x="515322" y="1066591"/>
            <a:chExt cx="11199157" cy="3814654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77630EC-75E1-3A57-8BA7-390D74483758}"/>
                </a:ext>
              </a:extLst>
            </p:cNvPr>
            <p:cNvSpPr txBox="1"/>
            <p:nvPr/>
          </p:nvSpPr>
          <p:spPr>
            <a:xfrm>
              <a:off x="515620" y="1437005"/>
              <a:ext cx="6710173" cy="3443605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def _</a:t>
              </a:r>
              <a:r>
                <a:rPr lang="en-US" altLang="zh-CN" sz="10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discretization_Func</a:t>
              </a:r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(self, dt):</a:t>
              </a:r>
            </a:p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0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Atilde</a:t>
              </a:r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0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np.array</a:t>
              </a:r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([</a:t>
              </a:r>
            </a:p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    [1, 0,  0,  0],</a:t>
              </a:r>
            </a:p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    [dt,1,  0,  0],</a:t>
              </a:r>
            </a:p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    [0, 0,  1,  0],</a:t>
              </a:r>
            </a:p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    [0, 0,  dt, 1]</a:t>
              </a:r>
            </a:p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])</a:t>
              </a:r>
            </a:p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0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Btilde</a:t>
              </a:r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0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np.array</a:t>
              </a:r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([</a:t>
              </a:r>
            </a:p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    [dt/</a:t>
              </a:r>
              <a:r>
                <a:rPr lang="en-US" altLang="zh-CN" sz="10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self.mass</a:t>
              </a:r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     0],</a:t>
              </a:r>
            </a:p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    [dt*dt/2/</a:t>
              </a:r>
              <a:r>
                <a:rPr lang="en-US" altLang="zh-CN" sz="10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self.mass</a:t>
              </a:r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0],</a:t>
              </a:r>
            </a:p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    [0,      dt/</a:t>
              </a:r>
              <a:r>
                <a:rPr lang="en-US" altLang="zh-CN" sz="10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self.mass</a:t>
              </a:r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],</a:t>
              </a:r>
            </a:p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    [0, dt*dt/2/</a:t>
              </a:r>
              <a:r>
                <a:rPr lang="en-US" altLang="zh-CN" sz="10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self.mass</a:t>
              </a:r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]</a:t>
              </a:r>
            </a:p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])</a:t>
              </a:r>
            </a:p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q1 = </a:t>
              </a:r>
              <a:r>
                <a:rPr lang="en-US" altLang="zh-CN" sz="10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self.Sigma_w</a:t>
              </a:r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[0,0]</a:t>
              </a:r>
            </a:p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q2 = </a:t>
              </a:r>
              <a:r>
                <a:rPr lang="en-US" altLang="zh-CN" sz="10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self.Sigma_w</a:t>
              </a:r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[1,1]</a:t>
              </a:r>
            </a:p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q3 = </a:t>
              </a:r>
              <a:r>
                <a:rPr lang="en-US" altLang="zh-CN" sz="10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self.Sigma_w</a:t>
              </a:r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[2,2]</a:t>
              </a:r>
            </a:p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q4 = </a:t>
              </a:r>
              <a:r>
                <a:rPr lang="en-US" altLang="zh-CN" sz="10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self.Sigma_w</a:t>
              </a:r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[3,3]</a:t>
              </a:r>
            </a:p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0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Sigma_w_tilde</a:t>
              </a:r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0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np.array</a:t>
              </a:r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([</a:t>
              </a:r>
            </a:p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    [dt*q1,         dt*dt/2*q1,                 0,          0],</a:t>
              </a:r>
            </a:p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    [dt*dt/2*q1,    (dt*q2)+(dt*dt*dt/3*q1),    0,          0],</a:t>
              </a:r>
            </a:p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    [0,             0,                          dt*q3,      dt*dt/2*q3],</a:t>
              </a:r>
            </a:p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    [0,             0,                          dt*dt/2*q3, (dt*q4)+(dt*dt*dt/3*q3)],</a:t>
              </a:r>
            </a:p>
            <a:p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])</a:t>
              </a:r>
            </a:p>
            <a:p>
              <a:b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</a:br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return </a:t>
              </a:r>
              <a:r>
                <a:rPr lang="en-US" altLang="zh-CN" sz="10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Atilde</a:t>
              </a:r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</a:t>
              </a:r>
              <a:r>
                <a:rPr lang="en-US" altLang="zh-CN" sz="10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Btilde</a:t>
              </a:r>
              <a:r>
                <a:rPr lang="en-US" altLang="zh-CN" sz="1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</a:t>
              </a:r>
              <a:r>
                <a:rPr lang="en-US" altLang="zh-CN" sz="10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Sigma_w_tilde</a:t>
              </a:r>
              <a:endParaRPr lang="en-US" altLang="zh-CN" sz="1000" dirty="0">
                <a:solidFill>
                  <a:srgbClr val="0070C0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5B95B07-88E5-A778-06D3-BB140E64F509}"/>
                </a:ext>
              </a:extLst>
            </p:cNvPr>
            <p:cNvSpPr txBox="1"/>
            <p:nvPr/>
          </p:nvSpPr>
          <p:spPr>
            <a:xfrm>
              <a:off x="515322" y="1066591"/>
              <a:ext cx="6710173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代码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BF42724-6EEE-3CDE-94B4-1853DF8488FE}"/>
                </a:ext>
              </a:extLst>
            </p:cNvPr>
            <p:cNvSpPr txBox="1"/>
            <p:nvPr/>
          </p:nvSpPr>
          <p:spPr>
            <a:xfrm>
              <a:off x="7225793" y="1437005"/>
              <a:ext cx="4488685" cy="344424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离散化函数，计算离散化的系统矩阵。与上节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课相同，这里不再重复。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161984E-8319-3844-88A3-1FF87C930F9A}"/>
                </a:ext>
              </a:extLst>
            </p:cNvPr>
            <p:cNvSpPr txBox="1"/>
            <p:nvPr/>
          </p:nvSpPr>
          <p:spPr>
            <a:xfrm>
              <a:off x="7225793" y="1066591"/>
              <a:ext cx="4488686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解释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1509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858D6D6-2949-4448-A2D4-2BDED3FFD44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perception.py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9BD058F-B0E7-4427-814B-9C8282B27936}"/>
              </a:ext>
            </a:extLst>
          </p:cNvPr>
          <p:cNvSpPr txBox="1"/>
          <p:nvPr/>
        </p:nvSpPr>
        <p:spPr>
          <a:xfrm>
            <a:off x="420738" y="818330"/>
            <a:ext cx="11180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Localization</a:t>
            </a:r>
            <a:r>
              <a:rPr lang="zh-CN" altLang="en-US" sz="2000" dirty="0"/>
              <a:t>类</a:t>
            </a:r>
            <a:endParaRPr lang="en-US" altLang="zh-CN" sz="2000" dirty="0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DBB97988-CFFE-F914-6222-3F90817C77FD}"/>
              </a:ext>
            </a:extLst>
          </p:cNvPr>
          <p:cNvGrpSpPr/>
          <p:nvPr/>
        </p:nvGrpSpPr>
        <p:grpSpPr>
          <a:xfrm>
            <a:off x="427605" y="1268556"/>
            <a:ext cx="11199158" cy="5128531"/>
            <a:chOff x="515322" y="1066591"/>
            <a:chExt cx="11199158" cy="3814654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651C7340-4260-489C-352A-DBC343556723}"/>
                </a:ext>
              </a:extLst>
            </p:cNvPr>
            <p:cNvSpPr txBox="1"/>
            <p:nvPr/>
          </p:nvSpPr>
          <p:spPr>
            <a:xfrm>
              <a:off x="515621" y="1437005"/>
              <a:ext cx="5599430" cy="3443605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class Localization(object):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def __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init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__(self):……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def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callback_control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(self, twist):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# extract control signal from message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	…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	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# call control moment function in Kalman filter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	…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def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callback_observe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(self,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laserscan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):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# extract observe signal from message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…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# call observe moment function in Kalman filter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	…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def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callback_state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(self, state):……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def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sendStateMsg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(self):……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def visualization(self):……</a:t>
              </a:r>
            </a:p>
            <a:p>
              <a:endParaRPr lang="en-US" altLang="zh-CN" dirty="0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C32E1179-58A9-E8CC-77E0-A6B13E8943C1}"/>
                </a:ext>
              </a:extLst>
            </p:cNvPr>
            <p:cNvSpPr txBox="1"/>
            <p:nvPr/>
          </p:nvSpPr>
          <p:spPr>
            <a:xfrm>
              <a:off x="515322" y="1066591"/>
              <a:ext cx="5600029" cy="4001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代码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1B7E0DC8-C001-4888-6F1C-AFD2A96E13D9}"/>
                </a:ext>
              </a:extLst>
            </p:cNvPr>
            <p:cNvSpPr txBox="1"/>
            <p:nvPr/>
          </p:nvSpPr>
          <p:spPr>
            <a:xfrm>
              <a:off x="6115050" y="1437005"/>
              <a:ext cx="5599430" cy="344424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类定义：定位器，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待补全</a:t>
              </a:r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初始化函数，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，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……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代表省略</a:t>
              </a:r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观测信号回调函数，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待补全</a:t>
              </a:r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twist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是</a:t>
              </a:r>
              <a:r>
                <a:rPr lang="en-US" altLang="zh-CN" sz="1600" dirty="0" err="1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ros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提供的数据帧格式，这里用来传递控制信息</a:t>
              </a:r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en-US" altLang="zh-CN" sz="1600" dirty="0" err="1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twist.linear.x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和</a:t>
              </a:r>
              <a:r>
                <a:rPr lang="en-US" altLang="zh-CN" sz="1600" dirty="0" err="1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twist.angular.z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存储了控制信息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 具体数据格式见下页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…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代表待补全的部分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观测信号回调函数，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待补全</a:t>
              </a:r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en-US" altLang="zh-CN" sz="1600" dirty="0" err="1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laserscan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是</a:t>
              </a:r>
              <a:r>
                <a:rPr lang="en-US" altLang="zh-CN" sz="1600" dirty="0" err="1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ros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提供的激光雷达数据帧格式，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en-US" altLang="zh-CN" sz="1600" dirty="0" err="1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laserscan.ranges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中存储的就是雷达测量到的距离数据。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 具体数据格式见下页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真值回调函数，以作绘图用，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发送滤波后定位，做</a:t>
              </a:r>
              <a:r>
                <a:rPr lang="en-US" altLang="zh-CN" sz="1600" dirty="0" err="1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pid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用，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可视化函数，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F5ABAE7D-19F7-E050-6D55-3686EDFFC8EA}"/>
                </a:ext>
              </a:extLst>
            </p:cNvPr>
            <p:cNvSpPr txBox="1"/>
            <p:nvPr/>
          </p:nvSpPr>
          <p:spPr>
            <a:xfrm>
              <a:off x="6115350" y="1066591"/>
              <a:ext cx="5599129" cy="4001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解释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074958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F4A4311-1587-DAEA-A5B3-41A916CD0F2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Ros</a:t>
            </a:r>
            <a:r>
              <a:rPr lang="zh-CN" altLang="en-US" dirty="0"/>
              <a:t>消息类型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27BF1CE-782D-CDF9-2795-54C271668A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31906" y="5530994"/>
            <a:ext cx="5298509" cy="419100"/>
          </a:xfrm>
        </p:spPr>
        <p:txBody>
          <a:bodyPr/>
          <a:lstStyle/>
          <a:p>
            <a:r>
              <a:rPr lang="en-US" altLang="zh-CN" sz="1200" dirty="0"/>
              <a:t>https://docs.ros.org/en/groovy/api/sensor_msgs/html/msg/LaserScan.html</a:t>
            </a:r>
            <a:endParaRPr lang="zh-CN" altLang="en-US" sz="1200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3DC38F40-DB21-28F1-C519-69CC94DD58F3}"/>
              </a:ext>
            </a:extLst>
          </p:cNvPr>
          <p:cNvGrpSpPr/>
          <p:nvPr/>
        </p:nvGrpSpPr>
        <p:grpSpPr>
          <a:xfrm>
            <a:off x="5970512" y="1117456"/>
            <a:ext cx="5885373" cy="4304619"/>
            <a:chOff x="2041742" y="937523"/>
            <a:chExt cx="6845473" cy="4874035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5E9965DE-AA91-9EFF-39DA-28EC7423F8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41742" y="937523"/>
              <a:ext cx="6845473" cy="4874035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D1E4EF83-49AA-8C76-EB2C-F62588B26765}"/>
                </a:ext>
              </a:extLst>
            </p:cNvPr>
            <p:cNvSpPr/>
            <p:nvPr/>
          </p:nvSpPr>
          <p:spPr>
            <a:xfrm>
              <a:off x="2148214" y="5104356"/>
              <a:ext cx="6557375" cy="18789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5687AA70-E0EA-5FEE-6680-FAE1E16B4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81" y="1697055"/>
            <a:ext cx="5457400" cy="2581644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044FCB2-A2B2-3D57-EDE0-6514D02979DA}"/>
              </a:ext>
            </a:extLst>
          </p:cNvPr>
          <p:cNvSpPr txBox="1"/>
          <p:nvPr/>
        </p:nvSpPr>
        <p:spPr>
          <a:xfrm>
            <a:off x="191021" y="5602044"/>
            <a:ext cx="52507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https://docs.ros.org/en/lunar/api/geometry_msgs/html/msg/Twist.html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5F9D512-09B0-0745-7797-C97D8A563C24}"/>
              </a:ext>
            </a:extLst>
          </p:cNvPr>
          <p:cNvSpPr/>
          <p:nvPr/>
        </p:nvSpPr>
        <p:spPr>
          <a:xfrm>
            <a:off x="191021" y="3860128"/>
            <a:ext cx="2552179" cy="36740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50053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858D6D6-2949-4448-A2D4-2BDED3FFD44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perception.py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9BD058F-B0E7-4427-814B-9C8282B27936}"/>
              </a:ext>
            </a:extLst>
          </p:cNvPr>
          <p:cNvSpPr txBox="1"/>
          <p:nvPr/>
        </p:nvSpPr>
        <p:spPr>
          <a:xfrm>
            <a:off x="420738" y="818330"/>
            <a:ext cx="11180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Localization</a:t>
            </a:r>
            <a:r>
              <a:rPr lang="zh-CN" altLang="en-US" sz="2000" dirty="0"/>
              <a:t>类的初始化</a:t>
            </a:r>
            <a:endParaRPr lang="en-US" altLang="zh-CN" sz="2000" dirty="0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DBB97988-CFFE-F914-6222-3F90817C77FD}"/>
              </a:ext>
            </a:extLst>
          </p:cNvPr>
          <p:cNvGrpSpPr/>
          <p:nvPr/>
        </p:nvGrpSpPr>
        <p:grpSpPr>
          <a:xfrm>
            <a:off x="427605" y="1268556"/>
            <a:ext cx="11199158" cy="5128531"/>
            <a:chOff x="515322" y="1066591"/>
            <a:chExt cx="11199158" cy="3814654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651C7340-4260-489C-352A-DBC343556723}"/>
                </a:ext>
              </a:extLst>
            </p:cNvPr>
            <p:cNvSpPr txBox="1"/>
            <p:nvPr/>
          </p:nvSpPr>
          <p:spPr>
            <a:xfrm>
              <a:off x="515621" y="1437005"/>
              <a:ext cx="5599430" cy="3443605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class Localization(object):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def __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init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__(self):             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	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rospy.Subscriber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('/robot/control', Twist,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self.callback_control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        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	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rospy.Subscriber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('/robot/observe',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LaserScan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self.callback_observe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        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	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rospy.Subscriber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('gazebo/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set_model_state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',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ModelState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self.callback_state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	self.pub =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rospy.Publisher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("/robot/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esti_model_state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",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ModelState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queue_size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=10)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	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rospy.on_shutdown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self.visualization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        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	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self.kf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KalmanFilter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(mass = 10, C =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np.array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([[0, 1, 0, 0],[0, 0, 0, 1]]),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Sigma_w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np.eye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(4)*0.00001,Sigma_v =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np.array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([[0.008**2, 0],[0,0.008**2]]), x_0 =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np.zeros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([4,1]),P_0 =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np.eye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(4)/500) 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	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self.x_esti_save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[]        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	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self.x_esti_time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[]        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	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self.x_true_save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[]        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	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self.x_true_time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[]</a:t>
              </a:r>
              <a:endParaRPr lang="zh-CN" altLang="en-US" sz="1600" dirty="0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C32E1179-58A9-E8CC-77E0-A6B13E8943C1}"/>
                </a:ext>
              </a:extLst>
            </p:cNvPr>
            <p:cNvSpPr txBox="1"/>
            <p:nvPr/>
          </p:nvSpPr>
          <p:spPr>
            <a:xfrm>
              <a:off x="515322" y="1066591"/>
              <a:ext cx="5600029" cy="4001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代码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1B7E0DC8-C001-4888-6F1C-AFD2A96E13D9}"/>
                </a:ext>
              </a:extLst>
            </p:cNvPr>
            <p:cNvSpPr txBox="1"/>
            <p:nvPr/>
          </p:nvSpPr>
          <p:spPr>
            <a:xfrm>
              <a:off x="6115050" y="1437005"/>
              <a:ext cx="5599430" cy="344424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初始化函数，</a:t>
              </a:r>
              <a:r>
                <a:rPr lang="zh-CN" altLang="en-US" sz="14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  <a:endParaRPr lang="en-US" altLang="zh-CN" sz="14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控制程序发出的控制值</a:t>
              </a:r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传感器发出的激光观测值</a:t>
              </a:r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gazebo</a:t>
              </a:r>
              <a:r>
                <a:rPr lang="zh-CN" altLang="en-US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发出的位置真值，仅作绘图用</a:t>
              </a:r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将滤波后的定位值发送给</a:t>
              </a:r>
              <a:r>
                <a:rPr lang="en-US" altLang="zh-CN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controller</a:t>
              </a:r>
              <a:r>
                <a:rPr lang="zh-CN" altLang="en-US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以做</a:t>
              </a:r>
              <a:r>
                <a:rPr lang="en-US" altLang="zh-CN" sz="1400" dirty="0" err="1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pid</a:t>
              </a:r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退出运行可视化程序，将移动过程中的滤波结果绘出</a:t>
              </a:r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调用</a:t>
              </a:r>
              <a:r>
                <a:rPr lang="en-US" altLang="zh-CN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KF</a:t>
              </a:r>
              <a:r>
                <a:rPr lang="zh-CN" altLang="en-US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类创建该参数下的滤波器</a:t>
              </a:r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保存滤波结果与真值信息以作绘图用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F5ABAE7D-19F7-E050-6D55-3686EDFFC8EA}"/>
                </a:ext>
              </a:extLst>
            </p:cNvPr>
            <p:cNvSpPr txBox="1"/>
            <p:nvPr/>
          </p:nvSpPr>
          <p:spPr>
            <a:xfrm>
              <a:off x="6115350" y="1066591"/>
              <a:ext cx="5599129" cy="4001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解释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6488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perception.py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642145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/>
                </a:solidFill>
              </a:rPr>
              <a:t>Localization</a:t>
            </a:r>
            <a:r>
              <a:rPr lang="zh-CN" altLang="en-US" dirty="0">
                <a:solidFill>
                  <a:schemeClr val="tx1"/>
                </a:solidFill>
              </a:rPr>
              <a:t>类的响应函数</a:t>
            </a:r>
            <a:endParaRPr lang="en-US" altLang="zh-CN" dirty="0">
              <a:solidFill>
                <a:schemeClr val="tx1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53B456BC-5724-24F7-0942-0DAD92F29898}"/>
              </a:ext>
            </a:extLst>
          </p:cNvPr>
          <p:cNvGrpSpPr/>
          <p:nvPr/>
        </p:nvGrpSpPr>
        <p:grpSpPr>
          <a:xfrm>
            <a:off x="358539" y="1054072"/>
            <a:ext cx="11199157" cy="4908318"/>
            <a:chOff x="515322" y="1066591"/>
            <a:chExt cx="11199157" cy="3814019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77630EC-75E1-3A57-8BA7-390D74483758}"/>
                </a:ext>
              </a:extLst>
            </p:cNvPr>
            <p:cNvSpPr txBox="1"/>
            <p:nvPr/>
          </p:nvSpPr>
          <p:spPr>
            <a:xfrm>
              <a:off x="515620" y="1437005"/>
              <a:ext cx="6710173" cy="3443605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def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callback_state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(self, state):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current_time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rospy.get_time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()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x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np.zeros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([4,1])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x[0,0]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state.twist.linear.x</a:t>
              </a:r>
              <a:endParaRPr lang="en-US" altLang="zh-CN" sz="1600" dirty="0">
                <a:solidFill>
                  <a:srgbClr val="0070C0"/>
                </a:solidFill>
                <a:latin typeface="Consolas" panose="020B0609020204030204" pitchFamily="49" charset="0"/>
              </a:endParaRP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x[1,0]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state.pose.position.x</a:t>
              </a:r>
              <a:endParaRPr lang="en-US" altLang="zh-CN" sz="1600" dirty="0">
                <a:solidFill>
                  <a:srgbClr val="0070C0"/>
                </a:solidFill>
                <a:latin typeface="Consolas" panose="020B0609020204030204" pitchFamily="49" charset="0"/>
              </a:endParaRP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x[2,0]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state.twist.linear.y</a:t>
              </a:r>
              <a:endParaRPr lang="en-US" altLang="zh-CN" sz="1600" dirty="0">
                <a:solidFill>
                  <a:srgbClr val="0070C0"/>
                </a:solidFill>
                <a:latin typeface="Consolas" panose="020B0609020204030204" pitchFamily="49" charset="0"/>
              </a:endParaRP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x[3,0]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state.pose.position.y</a:t>
              </a:r>
              <a:endParaRPr lang="en-US" altLang="zh-CN" sz="1600" dirty="0">
                <a:solidFill>
                  <a:srgbClr val="0070C0"/>
                </a:solidFill>
                <a:latin typeface="Consolas" panose="020B0609020204030204" pitchFamily="49" charset="0"/>
              </a:endParaRP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self.x_true_save.append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(x)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self.x_true_time.append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current_time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def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sendStateMsg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(self):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msg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ModelState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()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msg.model_name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self.name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msg.pose.position.x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self.kf.x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[1]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msg.pose.position.y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self.kf.x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[3]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self.pub.publish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(msg)</a:t>
              </a:r>
            </a:p>
            <a:p>
              <a:endParaRPr lang="en-US" altLang="zh-CN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5B95B07-88E5-A778-06D3-BB140E64F509}"/>
                </a:ext>
              </a:extLst>
            </p:cNvPr>
            <p:cNvSpPr txBox="1"/>
            <p:nvPr/>
          </p:nvSpPr>
          <p:spPr>
            <a:xfrm>
              <a:off x="515322" y="1066591"/>
              <a:ext cx="6710173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代码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BF42724-6EEE-3CDE-94B4-1853DF8488FE}"/>
                </a:ext>
              </a:extLst>
            </p:cNvPr>
            <p:cNvSpPr txBox="1"/>
            <p:nvPr/>
          </p:nvSpPr>
          <p:spPr>
            <a:xfrm>
              <a:off x="7190147" y="1437006"/>
              <a:ext cx="4524331" cy="3443604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真值回调函数，以作绘图用，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将当前滤波后的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x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发出，做</a:t>
              </a:r>
              <a:r>
                <a:rPr lang="en-US" altLang="zh-CN" sz="1600" dirty="0" err="1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pid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用，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161984E-8319-3844-88A3-1FF87C930F9A}"/>
                </a:ext>
              </a:extLst>
            </p:cNvPr>
            <p:cNvSpPr txBox="1"/>
            <p:nvPr/>
          </p:nvSpPr>
          <p:spPr>
            <a:xfrm>
              <a:off x="7225793" y="1066591"/>
              <a:ext cx="4488686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解释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285417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perception.py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861955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/>
                </a:solidFill>
              </a:rPr>
              <a:t>Localization</a:t>
            </a:r>
            <a:r>
              <a:rPr lang="zh-CN" altLang="en-US" dirty="0">
                <a:solidFill>
                  <a:schemeClr val="tx1"/>
                </a:solidFill>
              </a:rPr>
              <a:t>类的可视化函数</a:t>
            </a:r>
            <a:endParaRPr lang="en-US" altLang="zh-CN" dirty="0">
              <a:solidFill>
                <a:schemeClr val="tx1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53B456BC-5724-24F7-0942-0DAD92F29898}"/>
              </a:ext>
            </a:extLst>
          </p:cNvPr>
          <p:cNvGrpSpPr/>
          <p:nvPr/>
        </p:nvGrpSpPr>
        <p:grpSpPr>
          <a:xfrm>
            <a:off x="364802" y="1544471"/>
            <a:ext cx="11199157" cy="4837539"/>
            <a:chOff x="515322" y="1066591"/>
            <a:chExt cx="11199157" cy="3814019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77630EC-75E1-3A57-8BA7-390D74483758}"/>
                </a:ext>
              </a:extLst>
            </p:cNvPr>
            <p:cNvSpPr txBox="1"/>
            <p:nvPr/>
          </p:nvSpPr>
          <p:spPr>
            <a:xfrm>
              <a:off x="515620" y="1437005"/>
              <a:ext cx="6710173" cy="3443605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def visualization(self):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print("Visualizing......")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t_esti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np.array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self.x_esti_time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x_esti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np.concatenate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self.x_esti_save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axis=1)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p_obsv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np.concatenate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self.p_obsv_save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axis=1)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t_obsv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np.array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self.p_obsv_time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</a:t>
              </a:r>
              <a:b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</a:b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t_true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np.array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self.x_true_time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x_true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np.concatenate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self.x_true_save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axis=1)</a:t>
              </a:r>
              <a:b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</a:b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fig_x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plt.figure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figsize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=(16,9))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ax =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fig_x.subplots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(2,2)</a:t>
              </a:r>
              <a:b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</a:b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ax[0,0].plot(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t_esti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x_esti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[1,:].T, label = "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esti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")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ax[0,0].plot(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t_true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x_true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[1,:].T, label = "true")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ax[0,0].legend(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bbox_to_anchor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(0.85,1), loc='upper left')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ax[0,0].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set_title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('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px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')</a:t>
              </a:r>
            </a:p>
            <a:p>
              <a:b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</a:b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ax[1,0].plot(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t_esti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x_esti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[3,:].T, label = "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esti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")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ax[1,0].plot(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t_true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x_true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[3,:].T, label = "true")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ax[1,0].legend(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bbox_to_anchor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(0.85,1), loc='upper left')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ax[1,0].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set_title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('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py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')</a:t>
              </a:r>
            </a:p>
            <a:p>
              <a:endParaRPr lang="en-US" altLang="zh-CN" sz="1000" dirty="0">
                <a:solidFill>
                  <a:srgbClr val="0070C0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5B95B07-88E5-A778-06D3-BB140E64F509}"/>
                </a:ext>
              </a:extLst>
            </p:cNvPr>
            <p:cNvSpPr txBox="1"/>
            <p:nvPr/>
          </p:nvSpPr>
          <p:spPr>
            <a:xfrm>
              <a:off x="515322" y="1066591"/>
              <a:ext cx="6710173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代码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BF42724-6EEE-3CDE-94B4-1853DF8488FE}"/>
                </a:ext>
              </a:extLst>
            </p:cNvPr>
            <p:cNvSpPr txBox="1"/>
            <p:nvPr/>
          </p:nvSpPr>
          <p:spPr>
            <a:xfrm>
              <a:off x="7190147" y="1437006"/>
              <a:ext cx="4524331" cy="3443604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可视化函数，将存储的各种值以图像存储，观</a:t>
              </a:r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测滤波器的效果。</a:t>
              </a:r>
              <a:r>
                <a:rPr lang="zh-CN" altLang="en-US" sz="14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</a:t>
              </a:r>
              <a:r>
                <a:rPr lang="zh-CN" altLang="en-US" sz="14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 </a:t>
              </a:r>
              <a:r>
                <a:rPr lang="zh-CN" altLang="en-US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可以自定义观察的参数，得到不同的图像</a:t>
              </a:r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接下页</a:t>
              </a:r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161984E-8319-3844-88A3-1FF87C930F9A}"/>
                </a:ext>
              </a:extLst>
            </p:cNvPr>
            <p:cNvSpPr txBox="1"/>
            <p:nvPr/>
          </p:nvSpPr>
          <p:spPr>
            <a:xfrm>
              <a:off x="7225793" y="1066591"/>
              <a:ext cx="4488686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解释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4096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实验演示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687063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启动及效果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3" name="TurboVNC_ node075.pi.sjtu.edu.cn_4 (stu1529) - noVNC 和另外 4 个页面 - 个人 - Microsoft​ Edge 2023-03-11 18-06-35">
            <a:hlinkClick r:id="" action="ppaction://media"/>
            <a:extLst>
              <a:ext uri="{FF2B5EF4-FFF2-40B4-BE49-F238E27FC236}">
                <a16:creationId xmlns:a16="http://schemas.microsoft.com/office/drawing/2014/main" id="{5AE8EE86-3043-E6AC-2C82-278D6B2953A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9186.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1700" y="1196651"/>
            <a:ext cx="9926872" cy="5439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237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55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perception.py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861955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/>
                </a:solidFill>
              </a:rPr>
              <a:t>Localization</a:t>
            </a:r>
            <a:r>
              <a:rPr lang="zh-CN" altLang="en-US" dirty="0">
                <a:solidFill>
                  <a:schemeClr val="tx1"/>
                </a:solidFill>
              </a:rPr>
              <a:t>类的可视化函数</a:t>
            </a:r>
            <a:endParaRPr lang="en-US" altLang="zh-CN" dirty="0">
              <a:solidFill>
                <a:schemeClr val="tx1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53B456BC-5724-24F7-0942-0DAD92F29898}"/>
              </a:ext>
            </a:extLst>
          </p:cNvPr>
          <p:cNvGrpSpPr/>
          <p:nvPr/>
        </p:nvGrpSpPr>
        <p:grpSpPr>
          <a:xfrm>
            <a:off x="364802" y="1544471"/>
            <a:ext cx="11199157" cy="4837539"/>
            <a:chOff x="515322" y="1066591"/>
            <a:chExt cx="11199157" cy="3814019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77630EC-75E1-3A57-8BA7-390D74483758}"/>
                </a:ext>
              </a:extLst>
            </p:cNvPr>
            <p:cNvSpPr txBox="1"/>
            <p:nvPr/>
          </p:nvSpPr>
          <p:spPr>
            <a:xfrm>
              <a:off x="515620" y="1437005"/>
              <a:ext cx="6710173" cy="3443605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ax[1,1].plot(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x_esti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[1,:].T,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x_esti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[3,:].T, label = '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esti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')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ax[1,1].plot(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p_obsv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[0,:].T,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p_obsv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[1,:].T, label = '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obsv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')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ax[1,1].legend(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bbox_to_anchor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(0.1,1), loc='upper left')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ax[1,1].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set_title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('trace: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esti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with observation')</a:t>
              </a:r>
            </a:p>
            <a:p>
              <a:b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</a:br>
              <a:b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</a:br>
              <a:b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</a:b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fig_path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rospkg.RosPack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().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get_path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('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cylinder_robot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')+"/"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4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fig_x.savefig</a:t>
              </a:r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(fig_path+'fig_x.png', dpi=120)</a:t>
              </a:r>
            </a:p>
            <a:p>
              <a:r>
                <a:rPr lang="en-US" altLang="zh-CN" sz="14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print("Visualization Complete.")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5B95B07-88E5-A778-06D3-BB140E64F509}"/>
                </a:ext>
              </a:extLst>
            </p:cNvPr>
            <p:cNvSpPr txBox="1"/>
            <p:nvPr/>
          </p:nvSpPr>
          <p:spPr>
            <a:xfrm>
              <a:off x="515322" y="1066591"/>
              <a:ext cx="6710173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代码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BF42724-6EEE-3CDE-94B4-1853DF8488FE}"/>
                </a:ext>
              </a:extLst>
            </p:cNvPr>
            <p:cNvSpPr txBox="1"/>
            <p:nvPr/>
          </p:nvSpPr>
          <p:spPr>
            <a:xfrm>
              <a:off x="7190147" y="1437006"/>
              <a:ext cx="4524331" cy="3443604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4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接上页</a:t>
              </a:r>
              <a:endParaRPr lang="en-US" altLang="zh-CN" sz="14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161984E-8319-3844-88A3-1FF87C930F9A}"/>
                </a:ext>
              </a:extLst>
            </p:cNvPr>
            <p:cNvSpPr txBox="1"/>
            <p:nvPr/>
          </p:nvSpPr>
          <p:spPr>
            <a:xfrm>
              <a:off x="7225793" y="1066591"/>
              <a:ext cx="4488686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解释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08631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perception.py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861955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主函数</a:t>
            </a:r>
            <a:endParaRPr lang="en-US" altLang="zh-CN" dirty="0">
              <a:solidFill>
                <a:schemeClr val="tx1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53B456BC-5724-24F7-0942-0DAD92F29898}"/>
              </a:ext>
            </a:extLst>
          </p:cNvPr>
          <p:cNvGrpSpPr/>
          <p:nvPr/>
        </p:nvGrpSpPr>
        <p:grpSpPr>
          <a:xfrm>
            <a:off x="364802" y="1544471"/>
            <a:ext cx="11199157" cy="3553623"/>
            <a:chOff x="515322" y="1066591"/>
            <a:chExt cx="11199157" cy="2801752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77630EC-75E1-3A57-8BA7-390D74483758}"/>
                </a:ext>
              </a:extLst>
            </p:cNvPr>
            <p:cNvSpPr txBox="1"/>
            <p:nvPr/>
          </p:nvSpPr>
          <p:spPr>
            <a:xfrm>
              <a:off x="515620" y="1437005"/>
              <a:ext cx="6710173" cy="2431338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if __name__ == '__main__':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try: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rospy.init_node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('perception', anonymous=True)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obs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Localization()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rospy.spin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()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except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rospy.ROSInterruptException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: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pass</a:t>
              </a:r>
            </a:p>
            <a:p>
              <a:b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</a:br>
              <a:endParaRPr lang="en-US" altLang="zh-CN" sz="1600" dirty="0">
                <a:solidFill>
                  <a:srgbClr val="0070C0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5B95B07-88E5-A778-06D3-BB140E64F509}"/>
                </a:ext>
              </a:extLst>
            </p:cNvPr>
            <p:cNvSpPr txBox="1"/>
            <p:nvPr/>
          </p:nvSpPr>
          <p:spPr>
            <a:xfrm>
              <a:off x="515322" y="1066591"/>
              <a:ext cx="6710173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代码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BF42724-6EEE-3CDE-94B4-1853DF8488FE}"/>
                </a:ext>
              </a:extLst>
            </p:cNvPr>
            <p:cNvSpPr txBox="1"/>
            <p:nvPr/>
          </p:nvSpPr>
          <p:spPr>
            <a:xfrm>
              <a:off x="7190147" y="1437006"/>
              <a:ext cx="4524331" cy="2431337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主函数，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161984E-8319-3844-88A3-1FF87C930F9A}"/>
                </a:ext>
              </a:extLst>
            </p:cNvPr>
            <p:cNvSpPr txBox="1"/>
            <p:nvPr/>
          </p:nvSpPr>
          <p:spPr>
            <a:xfrm>
              <a:off x="7225793" y="1066591"/>
              <a:ext cx="4488686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解释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420099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 err="1"/>
              <a:t>cylinder.world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861955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这个文件有几个需要注意的地方，与代码对应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7705128-8A97-43A8-000F-425BF2D59E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49753" y="1359523"/>
            <a:ext cx="3576301" cy="151017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C2195C7-7702-5320-07BE-2787F3ADB16B}"/>
              </a:ext>
            </a:extLst>
          </p:cNvPr>
          <p:cNvSpPr txBox="1"/>
          <p:nvPr/>
        </p:nvSpPr>
        <p:spPr>
          <a:xfrm>
            <a:off x="7027101" y="1566102"/>
            <a:ext cx="43402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这里代表观测噪声的标准差是</a:t>
            </a:r>
            <a:r>
              <a:rPr lang="en-US" altLang="zh-CN" dirty="0"/>
              <a:t>0.02</a:t>
            </a:r>
          </a:p>
          <a:p>
            <a:r>
              <a:rPr lang="zh-CN" altLang="en-US" dirty="0"/>
              <a:t>采样频率为</a:t>
            </a:r>
            <a:r>
              <a:rPr lang="en-US" altLang="zh-CN" dirty="0"/>
              <a:t>10hz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677630C-E43E-C9F4-45B7-EA27FA7C30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549" y="2964424"/>
            <a:ext cx="5990356" cy="80569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184FFF33-B67D-A769-956E-B2376C8E12DA}"/>
              </a:ext>
            </a:extLst>
          </p:cNvPr>
          <p:cNvSpPr txBox="1"/>
          <p:nvPr/>
        </p:nvSpPr>
        <p:spPr>
          <a:xfrm>
            <a:off x="7267183" y="3244334"/>
            <a:ext cx="4340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发出的雷达帧</a:t>
            </a:r>
            <a:r>
              <a:rPr lang="en-US" altLang="zh-CN" dirty="0"/>
              <a:t>topic</a:t>
            </a:r>
            <a:r>
              <a:rPr lang="zh-CN" altLang="en-US" dirty="0"/>
              <a:t>为</a:t>
            </a:r>
            <a:r>
              <a:rPr lang="en-US" altLang="zh-CN" dirty="0"/>
              <a:t>/robot/observe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3118EBC-802E-9276-4D0B-D65B6F926F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0000"/>
          <a:stretch/>
        </p:blipFill>
        <p:spPr>
          <a:xfrm>
            <a:off x="1702783" y="3897238"/>
            <a:ext cx="3680776" cy="1548062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CCFC7017-F03C-F1F8-5A05-586CE4B1F2D1}"/>
              </a:ext>
            </a:extLst>
          </p:cNvPr>
          <p:cNvSpPr txBox="1"/>
          <p:nvPr/>
        </p:nvSpPr>
        <p:spPr>
          <a:xfrm>
            <a:off x="6743177" y="4366263"/>
            <a:ext cx="43402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墙体厚</a:t>
            </a:r>
            <a:r>
              <a:rPr lang="en-US" altLang="zh-CN" dirty="0"/>
              <a:t>0.2m</a:t>
            </a:r>
            <a:r>
              <a:rPr lang="zh-CN" altLang="en-US" dirty="0"/>
              <a:t>，长度</a:t>
            </a:r>
            <a:r>
              <a:rPr lang="en-US" altLang="zh-CN" dirty="0"/>
              <a:t>10.4</a:t>
            </a:r>
            <a:r>
              <a:rPr lang="zh-CN" altLang="en-US" dirty="0"/>
              <a:t>，位置在</a:t>
            </a:r>
            <a:r>
              <a:rPr lang="en-US" altLang="zh-CN" dirty="0"/>
              <a:t>(-5.1, 0)</a:t>
            </a:r>
          </a:p>
          <a:p>
            <a:r>
              <a:rPr lang="zh-CN" altLang="en-US" dirty="0"/>
              <a:t>因此</a:t>
            </a:r>
            <a:r>
              <a:rPr lang="en-US" altLang="zh-CN" dirty="0"/>
              <a:t>4</a:t>
            </a:r>
            <a:r>
              <a:rPr lang="zh-CN" altLang="en-US" dirty="0"/>
              <a:t>个这样的墙体围成了内部空间为</a:t>
            </a:r>
            <a:r>
              <a:rPr lang="en-US" altLang="zh-CN" dirty="0"/>
              <a:t>10*10</a:t>
            </a:r>
            <a:r>
              <a:rPr lang="zh-CN" altLang="en-US" dirty="0"/>
              <a:t>的房间，计算观测矩阵时会使用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8B24CC43-91DB-BFDB-A15D-C1FBE81296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3451" y="5629954"/>
            <a:ext cx="3520107" cy="36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3890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实验步骤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1029" y="1294102"/>
            <a:ext cx="11568144" cy="486244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zh-CN" altLang="en-US" dirty="0">
                <a:solidFill>
                  <a:schemeClr val="tx1"/>
                </a:solidFill>
              </a:rPr>
              <a:t>将工程文件夹解压缩到 </a:t>
            </a:r>
            <a:r>
              <a:rPr lang="en-US" altLang="zh-CN" dirty="0">
                <a:solidFill>
                  <a:schemeClr val="accent4">
                    <a:lumMod val="75000"/>
                  </a:schemeClr>
                </a:solidFill>
              </a:rPr>
              <a:t>~/</a:t>
            </a:r>
            <a:r>
              <a:rPr lang="en-US" altLang="zh-CN" dirty="0" err="1">
                <a:solidFill>
                  <a:schemeClr val="accent4">
                    <a:lumMod val="75000"/>
                  </a:schemeClr>
                </a:solidFill>
              </a:rPr>
              <a:t>catkin_ws</a:t>
            </a:r>
            <a:r>
              <a:rPr lang="en-US" altLang="zh-CN" dirty="0">
                <a:solidFill>
                  <a:schemeClr val="accent4">
                    <a:lumMod val="75000"/>
                  </a:schemeClr>
                </a:solidFill>
              </a:rPr>
              <a:t>/</a:t>
            </a:r>
            <a:r>
              <a:rPr lang="en-US" altLang="zh-CN" dirty="0" err="1">
                <a:solidFill>
                  <a:schemeClr val="accent4">
                    <a:lumMod val="75000"/>
                  </a:schemeClr>
                </a:solidFill>
              </a:rPr>
              <a:t>src</a:t>
            </a:r>
            <a:r>
              <a:rPr lang="en-US" altLang="zh-CN" dirty="0">
                <a:solidFill>
                  <a:schemeClr val="accent4">
                    <a:lumMod val="75000"/>
                  </a:schemeClr>
                </a:solidFill>
              </a:rPr>
              <a:t>/ </a:t>
            </a:r>
            <a:r>
              <a:rPr lang="zh-CN" altLang="en-US" dirty="0">
                <a:solidFill>
                  <a:schemeClr val="tx1"/>
                </a:solidFill>
              </a:rPr>
              <a:t>目录下</a:t>
            </a:r>
            <a:r>
              <a:rPr lang="en-US" altLang="zh-CN" dirty="0">
                <a:solidFill>
                  <a:schemeClr val="tx1"/>
                </a:solidFill>
              </a:rPr>
              <a:t>,</a:t>
            </a:r>
            <a:r>
              <a:rPr lang="zh-CN" altLang="en-US" dirty="0">
                <a:solidFill>
                  <a:schemeClr val="tx1"/>
                </a:solidFill>
              </a:rPr>
              <a:t>且包名称为</a:t>
            </a:r>
            <a:r>
              <a:rPr lang="en-US" altLang="zh-CN" dirty="0" err="1">
                <a:solidFill>
                  <a:schemeClr val="tx1"/>
                </a:solidFill>
              </a:rPr>
              <a:t>cylinder_robot</a:t>
            </a:r>
            <a:r>
              <a:rPr lang="zh-CN" altLang="en-US" dirty="0">
                <a:solidFill>
                  <a:schemeClr val="tx1"/>
                </a:solidFill>
              </a:rPr>
              <a:t>（</a:t>
            </a:r>
            <a:r>
              <a:rPr lang="en-US" altLang="zh-CN" dirty="0">
                <a:solidFill>
                  <a:schemeClr val="tx1"/>
                </a:solidFill>
              </a:rPr>
              <a:t>~/</a:t>
            </a:r>
            <a:r>
              <a:rPr lang="en-US" altLang="zh-CN" dirty="0" err="1">
                <a:solidFill>
                  <a:schemeClr val="tx1"/>
                </a:solidFill>
              </a:rPr>
              <a:t>catkin_ws</a:t>
            </a:r>
            <a:r>
              <a:rPr lang="zh-CN" altLang="en-US" dirty="0">
                <a:solidFill>
                  <a:schemeClr val="tx1"/>
                </a:solidFill>
              </a:rPr>
              <a:t>为自己之前创建的工作空间）</a:t>
            </a:r>
            <a:endParaRPr lang="en-US" altLang="zh-CN" dirty="0">
              <a:solidFill>
                <a:schemeClr val="tx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dirty="0">
                <a:solidFill>
                  <a:schemeClr val="tx1"/>
                </a:solidFill>
              </a:rPr>
              <a:t>运行 </a:t>
            </a:r>
            <a:r>
              <a:rPr lang="en-US" altLang="zh-CN" dirty="0">
                <a:solidFill>
                  <a:schemeClr val="tx1"/>
                </a:solidFill>
              </a:rPr>
              <a:t>cd ~/</a:t>
            </a:r>
            <a:r>
              <a:rPr lang="en-US" altLang="zh-CN" dirty="0" err="1">
                <a:solidFill>
                  <a:schemeClr val="tx1"/>
                </a:solidFill>
              </a:rPr>
              <a:t>catkin_ws</a:t>
            </a:r>
            <a:r>
              <a:rPr lang="en-US" altLang="zh-CN" dirty="0">
                <a:solidFill>
                  <a:schemeClr val="tx1"/>
                </a:solidFill>
              </a:rPr>
              <a:t>/</a:t>
            </a:r>
            <a:r>
              <a:rPr lang="en-US" altLang="zh-CN" dirty="0" err="1">
                <a:solidFill>
                  <a:schemeClr val="tx1"/>
                </a:solidFill>
              </a:rPr>
              <a:t>src</a:t>
            </a:r>
            <a:r>
              <a:rPr lang="en-US" altLang="zh-CN" dirty="0">
                <a:solidFill>
                  <a:schemeClr val="tx1"/>
                </a:solidFill>
              </a:rPr>
              <a:t>/</a:t>
            </a:r>
            <a:r>
              <a:rPr lang="en-US" altLang="zh-CN" dirty="0" err="1">
                <a:solidFill>
                  <a:schemeClr val="tx1"/>
                </a:solidFill>
              </a:rPr>
              <a:t>cylinder_robot</a:t>
            </a:r>
            <a:r>
              <a:rPr lang="en-US" altLang="zh-CN" dirty="0">
                <a:solidFill>
                  <a:schemeClr val="tx1"/>
                </a:solidFill>
              </a:rPr>
              <a:t>/script</a:t>
            </a:r>
          </a:p>
          <a:p>
            <a:pPr marL="457200" indent="-457200">
              <a:buFont typeface="+mj-lt"/>
              <a:buAutoNum type="arabicPeriod"/>
            </a:pPr>
            <a:r>
              <a:rPr lang="zh-CN" altLang="en-US" dirty="0">
                <a:solidFill>
                  <a:schemeClr val="tx1"/>
                </a:solidFill>
              </a:rPr>
              <a:t>运行 </a:t>
            </a:r>
            <a:r>
              <a:rPr lang="en-US" altLang="zh-CN" dirty="0" err="1">
                <a:solidFill>
                  <a:schemeClr val="tx1"/>
                </a:solidFill>
              </a:rPr>
              <a:t>chmod</a:t>
            </a:r>
            <a:r>
              <a:rPr lang="en-US" altLang="zh-CN" dirty="0">
                <a:solidFill>
                  <a:schemeClr val="tx1"/>
                </a:solidFill>
              </a:rPr>
              <a:t> +x *</a:t>
            </a:r>
            <a:r>
              <a:rPr lang="zh-CN" altLang="en-US" dirty="0">
                <a:solidFill>
                  <a:schemeClr val="tx1"/>
                </a:solidFill>
              </a:rPr>
              <a:t> ，该操作是为当前目录下所有文件赋运行权限</a:t>
            </a:r>
            <a:endParaRPr lang="en-US" altLang="zh-CN" dirty="0">
              <a:solidFill>
                <a:schemeClr val="tx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b="1" dirty="0">
                <a:solidFill>
                  <a:schemeClr val="tx1"/>
                </a:solidFill>
              </a:rPr>
              <a:t>将代码补全后</a:t>
            </a:r>
            <a:r>
              <a:rPr lang="zh-CN" altLang="en-US" dirty="0">
                <a:solidFill>
                  <a:schemeClr val="tx1"/>
                </a:solidFill>
              </a:rPr>
              <a:t>，打开终端，依次执行以下操作：</a:t>
            </a:r>
            <a:endParaRPr lang="en-US" altLang="zh-CN" dirty="0">
              <a:solidFill>
                <a:schemeClr val="tx1"/>
              </a:solidFill>
            </a:endParaRPr>
          </a:p>
          <a:p>
            <a:pPr lvl="1"/>
            <a:r>
              <a:rPr lang="en-US" altLang="zh-CN" dirty="0">
                <a:solidFill>
                  <a:schemeClr val="tx1"/>
                </a:solidFill>
              </a:rPr>
              <a:t>cd ~/</a:t>
            </a:r>
            <a:r>
              <a:rPr lang="en-US" altLang="zh-CN" dirty="0" err="1">
                <a:solidFill>
                  <a:schemeClr val="tx1"/>
                </a:solidFill>
              </a:rPr>
              <a:t>catkin_ws</a:t>
            </a:r>
            <a:r>
              <a:rPr lang="en-US" altLang="zh-CN" dirty="0">
                <a:solidFill>
                  <a:schemeClr val="tx1"/>
                </a:solidFill>
              </a:rPr>
              <a:t>/</a:t>
            </a:r>
          </a:p>
          <a:p>
            <a:pPr lvl="1"/>
            <a:r>
              <a:rPr lang="en-US" altLang="zh-CN" dirty="0">
                <a:solidFill>
                  <a:schemeClr val="tx1"/>
                </a:solidFill>
              </a:rPr>
              <a:t>source ./</a:t>
            </a:r>
            <a:r>
              <a:rPr lang="en-US" altLang="zh-CN" dirty="0" err="1">
                <a:solidFill>
                  <a:schemeClr val="tx1"/>
                </a:solidFill>
              </a:rPr>
              <a:t>devel</a:t>
            </a:r>
            <a:r>
              <a:rPr lang="en-US" altLang="zh-CN" dirty="0">
                <a:solidFill>
                  <a:schemeClr val="tx1"/>
                </a:solidFill>
              </a:rPr>
              <a:t>/setup/bash</a:t>
            </a:r>
          </a:p>
          <a:p>
            <a:pPr lvl="1"/>
            <a:r>
              <a:rPr lang="en-US" altLang="zh-CN" dirty="0" err="1">
                <a:solidFill>
                  <a:schemeClr val="tx1"/>
                </a:solidFill>
              </a:rPr>
              <a:t>roslaunch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cylinder_robot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runCylinder.launch</a:t>
            </a:r>
            <a:endParaRPr lang="en-US" altLang="zh-CN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zh-C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33200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实验要求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2032" y="1663620"/>
            <a:ext cx="11568144" cy="332800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理解功能包的体系结构</a:t>
            </a:r>
            <a:endParaRPr lang="en-US" altLang="zh-CN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理解各部分的实现方法</a:t>
            </a:r>
            <a:endParaRPr lang="en-US" altLang="zh-CN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根据课程所学补全代码</a:t>
            </a:r>
            <a:endParaRPr lang="en-US" altLang="zh-CN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/>
                </a:solidFill>
              </a:rPr>
              <a:t>*</a:t>
            </a:r>
            <a:r>
              <a:rPr lang="zh-CN" altLang="en-US" dirty="0">
                <a:solidFill>
                  <a:schemeClr val="tx1"/>
                </a:solidFill>
              </a:rPr>
              <a:t>设计</a:t>
            </a:r>
            <a:r>
              <a:rPr lang="en-US" altLang="zh-CN" dirty="0">
                <a:solidFill>
                  <a:schemeClr val="tx1"/>
                </a:solidFill>
              </a:rPr>
              <a:t>controller</a:t>
            </a:r>
            <a:r>
              <a:rPr lang="zh-CN" altLang="en-US" dirty="0">
                <a:solidFill>
                  <a:schemeClr val="tx1"/>
                </a:solidFill>
              </a:rPr>
              <a:t>使机器人走一个新的轨迹，如果可以的话加入</a:t>
            </a:r>
            <a:r>
              <a:rPr lang="en-US" altLang="zh-CN" dirty="0" err="1">
                <a:solidFill>
                  <a:schemeClr val="tx1"/>
                </a:solidFill>
              </a:rPr>
              <a:t>pid</a:t>
            </a:r>
            <a:r>
              <a:rPr lang="zh-CN" altLang="en-US" dirty="0">
                <a:solidFill>
                  <a:schemeClr val="tx1"/>
                </a:solidFill>
              </a:rPr>
              <a:t>反馈</a:t>
            </a:r>
            <a:endParaRPr lang="en-US" altLang="zh-CN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协作调试代码，给出能反映滤波效果的图像</a:t>
            </a:r>
            <a:endParaRPr lang="en-US" altLang="zh-CN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撰写实验报告</a:t>
            </a:r>
            <a:endParaRPr lang="en-US" altLang="zh-C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8790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90F8198-0746-4D8C-88B8-F8D0EE311B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系统整体框图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5E9908F-D277-42F0-B445-72EF69C9DE5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0766" y="1217648"/>
            <a:ext cx="4453360" cy="5214467"/>
          </a:xfrm>
        </p:spPr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chemeClr val="tx1"/>
                </a:solidFill>
                <a:latin typeface="SourceSansProRegular"/>
              </a:rPr>
              <a:t>perception</a:t>
            </a:r>
            <a:r>
              <a:rPr lang="zh-CN" altLang="en-US" sz="1800" dirty="0">
                <a:solidFill>
                  <a:schemeClr val="tx1"/>
                </a:solidFill>
                <a:latin typeface="SourceSansProRegular"/>
              </a:rPr>
              <a:t>部分对应于</a:t>
            </a:r>
            <a:r>
              <a:rPr lang="en-US" altLang="zh-CN" sz="1800" dirty="0">
                <a:solidFill>
                  <a:schemeClr val="tx1"/>
                </a:solidFill>
                <a:latin typeface="SourceSansProRegular"/>
              </a:rPr>
              <a:t>lec4</a:t>
            </a:r>
            <a:r>
              <a:rPr lang="zh-CN" altLang="en-US" sz="1800" dirty="0">
                <a:solidFill>
                  <a:schemeClr val="tx1"/>
                </a:solidFill>
                <a:latin typeface="SourceSansProRegular"/>
              </a:rPr>
              <a:t>的</a:t>
            </a:r>
            <a:r>
              <a:rPr lang="en-US" altLang="zh-CN" sz="1800" dirty="0">
                <a:solidFill>
                  <a:schemeClr val="tx1"/>
                </a:solidFill>
                <a:latin typeface="SourceSansProRegular"/>
              </a:rPr>
              <a:t>KF</a:t>
            </a:r>
            <a:r>
              <a:rPr lang="zh-CN" altLang="en-US" sz="1800" dirty="0">
                <a:solidFill>
                  <a:schemeClr val="tx1"/>
                </a:solidFill>
                <a:latin typeface="SourceSansProRegular"/>
              </a:rPr>
              <a:t>，负责融合预测值与测量值，获得更接近真实值的滤波值</a:t>
            </a:r>
            <a:endParaRPr lang="en-US" altLang="zh-CN" sz="1800" dirty="0">
              <a:solidFill>
                <a:schemeClr val="tx1"/>
              </a:solidFill>
              <a:latin typeface="SourceSansProRegular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chemeClr val="tx1"/>
                </a:solidFill>
                <a:latin typeface="SourceSansProRegular"/>
              </a:rPr>
              <a:t>Robot driver</a:t>
            </a:r>
            <a:r>
              <a:rPr lang="zh-CN" altLang="en-US" sz="1800" dirty="0">
                <a:solidFill>
                  <a:schemeClr val="tx1"/>
                </a:solidFill>
                <a:latin typeface="SourceSansProRegular"/>
              </a:rPr>
              <a:t>部分对应于课程中的质点动力学部分，作用是将控制信号转为</a:t>
            </a:r>
            <a:r>
              <a:rPr lang="en-US" altLang="zh-CN" sz="1800" dirty="0">
                <a:solidFill>
                  <a:schemeClr val="tx1"/>
                </a:solidFill>
                <a:latin typeface="SourceSansProRegular"/>
              </a:rPr>
              <a:t>gazebo</a:t>
            </a:r>
            <a:r>
              <a:rPr lang="zh-CN" altLang="en-US" sz="1800" dirty="0">
                <a:solidFill>
                  <a:schemeClr val="tx1"/>
                </a:solidFill>
                <a:latin typeface="SourceSansProRegular"/>
              </a:rPr>
              <a:t>中机器人的移动</a:t>
            </a:r>
            <a:endParaRPr lang="en-US" altLang="zh-CN" sz="1800" dirty="0">
              <a:solidFill>
                <a:schemeClr val="tx1"/>
              </a:solidFill>
              <a:latin typeface="SourceSansProRegular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chemeClr val="tx1"/>
                </a:solidFill>
                <a:latin typeface="SourceSansProRegular"/>
              </a:rPr>
              <a:t>Robot controller</a:t>
            </a:r>
            <a:r>
              <a:rPr lang="zh-CN" altLang="en-US" sz="1800" dirty="0">
                <a:solidFill>
                  <a:schemeClr val="tx1"/>
                </a:solidFill>
                <a:latin typeface="SourceSansProRegular"/>
              </a:rPr>
              <a:t>作为控制信号的发出者，通过编写控制程序给出控制序列实现</a:t>
            </a:r>
            <a:r>
              <a:rPr lang="en-US" altLang="zh-CN" sz="1800" dirty="0" err="1">
                <a:solidFill>
                  <a:schemeClr val="tx1"/>
                </a:solidFill>
                <a:latin typeface="SourceSansProRegular"/>
              </a:rPr>
              <a:t>pid</a:t>
            </a:r>
            <a:r>
              <a:rPr lang="zh-CN" altLang="en-US" sz="1800" dirty="0">
                <a:solidFill>
                  <a:schemeClr val="tx1"/>
                </a:solidFill>
                <a:latin typeface="SourceSansProRegular"/>
              </a:rPr>
              <a:t>，与小海龟的</a:t>
            </a:r>
            <a:r>
              <a:rPr lang="en-US" altLang="zh-CN" sz="1800" dirty="0" err="1">
                <a:solidFill>
                  <a:schemeClr val="tx1"/>
                </a:solidFill>
                <a:latin typeface="SourceSansProRegular"/>
              </a:rPr>
              <a:t>pid</a:t>
            </a:r>
            <a:r>
              <a:rPr lang="zh-CN" altLang="en-US" sz="1800" dirty="0">
                <a:solidFill>
                  <a:schemeClr val="tx1"/>
                </a:solidFill>
                <a:latin typeface="SourceSansProRegular"/>
              </a:rPr>
              <a:t>控制对应。也可以使用</a:t>
            </a:r>
            <a:r>
              <a:rPr lang="en-US" altLang="zh-CN" sz="1800" dirty="0" err="1">
                <a:solidFill>
                  <a:schemeClr val="tx1"/>
                </a:solidFill>
                <a:latin typeface="SourceSansProRegular"/>
              </a:rPr>
              <a:t>teleop</a:t>
            </a:r>
            <a:r>
              <a:rPr lang="zh-CN" altLang="en-US" sz="1800" dirty="0">
                <a:solidFill>
                  <a:schemeClr val="tx1"/>
                </a:solidFill>
                <a:latin typeface="SourceSansProRegular"/>
              </a:rPr>
              <a:t>手动控制</a:t>
            </a:r>
            <a:endParaRPr lang="en-US" altLang="zh-CN" sz="1800" dirty="0">
              <a:solidFill>
                <a:schemeClr val="tx1"/>
              </a:solidFill>
              <a:latin typeface="SourceSansProRegular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chemeClr val="tx1"/>
                </a:solidFill>
                <a:latin typeface="SourceSansProRegular"/>
              </a:rPr>
              <a:t>Gazebo</a:t>
            </a:r>
            <a:r>
              <a:rPr lang="zh-CN" altLang="en-US" sz="1800" dirty="0">
                <a:solidFill>
                  <a:schemeClr val="tx1"/>
                </a:solidFill>
                <a:latin typeface="SourceSansProRegular"/>
              </a:rPr>
              <a:t>部分作为仿真环境，给出机器人移动与环境的交互并提供传感器的值</a:t>
            </a:r>
            <a:r>
              <a:rPr lang="en-US" altLang="zh-CN" sz="1800" dirty="0">
                <a:solidFill>
                  <a:schemeClr val="tx1"/>
                </a:solidFill>
                <a:latin typeface="SourceSansProRegular"/>
              </a:rPr>
              <a:t>				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zh-CN" altLang="en-US" sz="1800" dirty="0">
              <a:solidFill>
                <a:schemeClr val="tx1"/>
              </a:solidFill>
            </a:endParaRPr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92E02CD4-AD95-57DC-8997-C9347F833A21}"/>
              </a:ext>
            </a:extLst>
          </p:cNvPr>
          <p:cNvGrpSpPr/>
          <p:nvPr/>
        </p:nvGrpSpPr>
        <p:grpSpPr>
          <a:xfrm>
            <a:off x="4797469" y="2457253"/>
            <a:ext cx="7346055" cy="2735255"/>
            <a:chOff x="288857" y="1848357"/>
            <a:chExt cx="11416256" cy="4187506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1C9FEF57-8186-798A-F911-73ABD33C3BCD}"/>
                </a:ext>
              </a:extLst>
            </p:cNvPr>
            <p:cNvSpPr/>
            <p:nvPr/>
          </p:nvSpPr>
          <p:spPr>
            <a:xfrm>
              <a:off x="296433" y="2369651"/>
              <a:ext cx="2248853" cy="87773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000" dirty="0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A64AE37E-17E1-B7FF-6DB2-7A11DB4F2147}"/>
                </a:ext>
              </a:extLst>
            </p:cNvPr>
            <p:cNvSpPr/>
            <p:nvPr/>
          </p:nvSpPr>
          <p:spPr>
            <a:xfrm>
              <a:off x="3502086" y="4119381"/>
              <a:ext cx="3949872" cy="191648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795A45BB-A114-D6F0-1F88-6803578A64EE}"/>
                </a:ext>
              </a:extLst>
            </p:cNvPr>
            <p:cNvSpPr/>
            <p:nvPr/>
          </p:nvSpPr>
          <p:spPr>
            <a:xfrm>
              <a:off x="3818766" y="2340717"/>
              <a:ext cx="3699013" cy="93176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A0303412-FCB8-9531-0D00-F0F07A640738}"/>
                </a:ext>
              </a:extLst>
            </p:cNvPr>
            <p:cNvSpPr/>
            <p:nvPr/>
          </p:nvSpPr>
          <p:spPr>
            <a:xfrm>
              <a:off x="8385634" y="1848357"/>
              <a:ext cx="3319397" cy="191648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11C714AB-C146-825E-A37C-01AC2EF095E6}"/>
                </a:ext>
              </a:extLst>
            </p:cNvPr>
            <p:cNvSpPr txBox="1"/>
            <p:nvPr/>
          </p:nvSpPr>
          <p:spPr>
            <a:xfrm>
              <a:off x="3556364" y="4195972"/>
              <a:ext cx="953023" cy="306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dirty="0"/>
                <a:t>perception</a:t>
              </a:r>
              <a:endParaRPr lang="zh-CN" altLang="en-US" sz="700" dirty="0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08C969E1-9851-DA05-A75C-EE50897A6891}"/>
                </a:ext>
              </a:extLst>
            </p:cNvPr>
            <p:cNvSpPr/>
            <p:nvPr/>
          </p:nvSpPr>
          <p:spPr>
            <a:xfrm>
              <a:off x="4716064" y="4212788"/>
              <a:ext cx="1521913" cy="26161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err="1"/>
                <a:t>Twistcallback</a:t>
              </a:r>
              <a:endParaRPr lang="zh-CN" altLang="en-US" sz="800" dirty="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2398534C-9EBF-F1DE-0FD3-798600C35299}"/>
                </a:ext>
              </a:extLst>
            </p:cNvPr>
            <p:cNvSpPr/>
            <p:nvPr/>
          </p:nvSpPr>
          <p:spPr>
            <a:xfrm>
              <a:off x="4517392" y="4762971"/>
              <a:ext cx="1233214" cy="59344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Kalman Filter</a:t>
              </a:r>
              <a:endParaRPr lang="zh-CN" altLang="en-US" sz="800" dirty="0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D4B2060A-B478-9AB0-C32B-A64780A34F0D}"/>
                </a:ext>
              </a:extLst>
            </p:cNvPr>
            <p:cNvSpPr/>
            <p:nvPr/>
          </p:nvSpPr>
          <p:spPr>
            <a:xfrm>
              <a:off x="6237976" y="4625713"/>
              <a:ext cx="1077830" cy="47696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err="1"/>
                <a:t>LaserScancallback</a:t>
              </a:r>
              <a:endParaRPr lang="zh-CN" altLang="en-US" sz="800" dirty="0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9900B172-0D91-2986-8171-C9D058AD6EC0}"/>
                </a:ext>
              </a:extLst>
            </p:cNvPr>
            <p:cNvSpPr/>
            <p:nvPr/>
          </p:nvSpPr>
          <p:spPr>
            <a:xfrm>
              <a:off x="5041760" y="5546147"/>
              <a:ext cx="692939" cy="26161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plot</a:t>
              </a:r>
              <a:endParaRPr lang="zh-CN" altLang="en-US" sz="800" dirty="0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F77B0087-F268-3037-74A8-1CC46BB1740D}"/>
                </a:ext>
              </a:extLst>
            </p:cNvPr>
            <p:cNvSpPr/>
            <p:nvPr/>
          </p:nvSpPr>
          <p:spPr>
            <a:xfrm>
              <a:off x="9191655" y="2093658"/>
              <a:ext cx="1847589" cy="140291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49EBC5CB-CD93-775B-C95D-E6E90C3A0D18}"/>
                </a:ext>
              </a:extLst>
            </p:cNvPr>
            <p:cNvSpPr/>
            <p:nvPr/>
          </p:nvSpPr>
          <p:spPr>
            <a:xfrm>
              <a:off x="10195823" y="2619751"/>
              <a:ext cx="169103" cy="17536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F54ACF57-5BE5-4030-B569-E6EA87CD45CC}"/>
                </a:ext>
              </a:extLst>
            </p:cNvPr>
            <p:cNvSpPr/>
            <p:nvPr/>
          </p:nvSpPr>
          <p:spPr>
            <a:xfrm>
              <a:off x="6235488" y="5330788"/>
              <a:ext cx="1053974" cy="47696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err="1"/>
                <a:t>Modelstatecallback</a:t>
              </a:r>
              <a:endParaRPr lang="zh-CN" altLang="en-US" sz="800" dirty="0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21A79CD1-E756-D05E-28D9-6C87D1240472}"/>
                </a:ext>
              </a:extLst>
            </p:cNvPr>
            <p:cNvSpPr txBox="1"/>
            <p:nvPr/>
          </p:nvSpPr>
          <p:spPr>
            <a:xfrm>
              <a:off x="3799859" y="2313575"/>
              <a:ext cx="1377170" cy="306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dirty="0"/>
                <a:t>Robot driver</a:t>
              </a:r>
              <a:endParaRPr lang="zh-CN" altLang="en-US" sz="700" dirty="0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F0F90F08-B25A-7AE1-AC24-D7D86BCBC655}"/>
                </a:ext>
              </a:extLst>
            </p:cNvPr>
            <p:cNvSpPr/>
            <p:nvPr/>
          </p:nvSpPr>
          <p:spPr>
            <a:xfrm>
              <a:off x="3909859" y="2585883"/>
              <a:ext cx="867937" cy="52633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Twist</a:t>
              </a:r>
            </a:p>
            <a:p>
              <a:pPr algn="ctr"/>
              <a:r>
                <a:rPr lang="en-US" altLang="zh-CN" sz="800" dirty="0"/>
                <a:t>callback</a:t>
              </a:r>
              <a:endParaRPr lang="zh-CN" altLang="en-US" sz="800" dirty="0"/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A614A53D-0A7C-25B8-00F1-DFC48C6FE79D}"/>
                </a:ext>
              </a:extLst>
            </p:cNvPr>
            <p:cNvSpPr/>
            <p:nvPr/>
          </p:nvSpPr>
          <p:spPr>
            <a:xfrm>
              <a:off x="4903082" y="2585883"/>
              <a:ext cx="1297757" cy="52633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Dynamic &amp; Discretization</a:t>
              </a:r>
              <a:endParaRPr lang="zh-CN" altLang="en-US" sz="800" dirty="0"/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B551CAA3-BBE3-E422-7212-C9AEF1A64668}"/>
                </a:ext>
              </a:extLst>
            </p:cNvPr>
            <p:cNvSpPr/>
            <p:nvPr/>
          </p:nvSpPr>
          <p:spPr>
            <a:xfrm>
              <a:off x="6319697" y="2584703"/>
              <a:ext cx="1097133" cy="527515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Pub</a:t>
              </a:r>
            </a:p>
            <a:p>
              <a:pPr algn="ctr"/>
              <a:r>
                <a:rPr lang="en-US" altLang="zh-CN" sz="800" dirty="0" err="1"/>
                <a:t>modelstate</a:t>
              </a:r>
              <a:endParaRPr lang="zh-CN" altLang="en-US" sz="800" dirty="0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63309AD-DDF8-0196-A551-1E41A007186E}"/>
                </a:ext>
              </a:extLst>
            </p:cNvPr>
            <p:cNvSpPr txBox="1"/>
            <p:nvPr/>
          </p:nvSpPr>
          <p:spPr>
            <a:xfrm>
              <a:off x="9418839" y="2523207"/>
              <a:ext cx="1292270" cy="2827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" dirty="0"/>
                <a:t>Control signal</a:t>
              </a:r>
              <a:endParaRPr lang="zh-CN" altLang="en-US" sz="600" dirty="0"/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271FA6FB-700E-9CDB-FD82-135E36313D7B}"/>
                </a:ext>
              </a:extLst>
            </p:cNvPr>
            <p:cNvSpPr txBox="1"/>
            <p:nvPr/>
          </p:nvSpPr>
          <p:spPr>
            <a:xfrm>
              <a:off x="2488543" y="2452529"/>
              <a:ext cx="1398322" cy="3533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00" dirty="0"/>
                <a:t>Control signal</a:t>
              </a:r>
              <a:endParaRPr lang="zh-CN" altLang="en-US" sz="900" dirty="0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D2FB7F73-D425-5975-6F61-DBF02AD37F68}"/>
                </a:ext>
              </a:extLst>
            </p:cNvPr>
            <p:cNvSpPr txBox="1"/>
            <p:nvPr/>
          </p:nvSpPr>
          <p:spPr>
            <a:xfrm>
              <a:off x="10045331" y="2809015"/>
              <a:ext cx="957199" cy="306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dirty="0"/>
                <a:t>robot</a:t>
              </a:r>
              <a:endParaRPr lang="zh-CN" altLang="en-US" sz="700" dirty="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33AC7692-696E-C131-43E9-1996433A0EB3}"/>
                </a:ext>
              </a:extLst>
            </p:cNvPr>
            <p:cNvSpPr txBox="1"/>
            <p:nvPr/>
          </p:nvSpPr>
          <p:spPr>
            <a:xfrm>
              <a:off x="9844628" y="2002725"/>
              <a:ext cx="1507363" cy="2827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" b="0" dirty="0">
                  <a:effectLst/>
                  <a:latin typeface="Consolas" panose="020B0609020204030204" pitchFamily="49" charset="0"/>
                </a:rPr>
                <a:t>Sensor callback</a:t>
              </a:r>
              <a:endParaRPr lang="zh-CN" altLang="en-US" sz="600" dirty="0"/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EE1EABE-5A64-A66C-F4DE-149F570CDF5B}"/>
                </a:ext>
              </a:extLst>
            </p:cNvPr>
            <p:cNvSpPr txBox="1"/>
            <p:nvPr/>
          </p:nvSpPr>
          <p:spPr>
            <a:xfrm>
              <a:off x="7444076" y="2519934"/>
              <a:ext cx="1097132" cy="306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b="0" dirty="0" err="1">
                  <a:effectLst/>
                  <a:latin typeface="Consolas" panose="020B0609020204030204" pitchFamily="49" charset="0"/>
                </a:rPr>
                <a:t>ModelState</a:t>
              </a:r>
              <a:endParaRPr lang="zh-CN" altLang="en-US" sz="700" dirty="0"/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6040AB16-AD43-526F-64A9-8C8F2D036297}"/>
                </a:ext>
              </a:extLst>
            </p:cNvPr>
            <p:cNvSpPr txBox="1"/>
            <p:nvPr/>
          </p:nvSpPr>
          <p:spPr>
            <a:xfrm>
              <a:off x="288857" y="2418668"/>
              <a:ext cx="1377170" cy="306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dirty="0"/>
                <a:t>Robot controller</a:t>
              </a:r>
              <a:endParaRPr lang="zh-CN" altLang="en-US" sz="700" dirty="0"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E716CB53-D443-ECB2-FE2E-49E7FF15BF42}"/>
                </a:ext>
              </a:extLst>
            </p:cNvPr>
            <p:cNvSpPr/>
            <p:nvPr/>
          </p:nvSpPr>
          <p:spPr>
            <a:xfrm>
              <a:off x="510891" y="2735318"/>
              <a:ext cx="1868295" cy="26161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Teleop/controller.py</a:t>
              </a:r>
              <a:endParaRPr lang="zh-CN" altLang="en-US" sz="800" dirty="0"/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F80AE43F-48C1-8C6B-FDE1-7C7D0324AB46}"/>
                </a:ext>
              </a:extLst>
            </p:cNvPr>
            <p:cNvSpPr/>
            <p:nvPr/>
          </p:nvSpPr>
          <p:spPr>
            <a:xfrm>
              <a:off x="296351" y="2369649"/>
              <a:ext cx="2248853" cy="87773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/>
                <a:t>Robot controller</a:t>
              </a: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5932B16B-6043-F7EB-0777-27CA77B1B980}"/>
                </a:ext>
              </a:extLst>
            </p:cNvPr>
            <p:cNvSpPr txBox="1"/>
            <p:nvPr/>
          </p:nvSpPr>
          <p:spPr>
            <a:xfrm>
              <a:off x="510891" y="3686257"/>
              <a:ext cx="1205677" cy="3533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00" dirty="0"/>
                <a:t>Callback</a:t>
              </a:r>
              <a:endParaRPr lang="zh-CN" altLang="en-US" sz="900" dirty="0"/>
            </a:p>
          </p:txBody>
        </p:sp>
        <p:cxnSp>
          <p:nvCxnSpPr>
            <p:cNvPr id="71" name="直接箭头连接符 70">
              <a:extLst>
                <a:ext uri="{FF2B5EF4-FFF2-40B4-BE49-F238E27FC236}">
                  <a16:creationId xmlns:a16="http://schemas.microsoft.com/office/drawing/2014/main" id="{718E5410-C841-A575-8A52-8D3DA10B6805}"/>
                </a:ext>
              </a:extLst>
            </p:cNvPr>
            <p:cNvCxnSpPr>
              <a:cxnSpLocks/>
              <a:stCxn id="13" idx="3"/>
              <a:endCxn id="15" idx="1"/>
            </p:cNvCxnSpPr>
            <p:nvPr/>
          </p:nvCxnSpPr>
          <p:spPr>
            <a:xfrm flipV="1">
              <a:off x="2545287" y="2806599"/>
              <a:ext cx="1273480" cy="19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直接箭头连接符 71">
              <a:extLst>
                <a:ext uri="{FF2B5EF4-FFF2-40B4-BE49-F238E27FC236}">
                  <a16:creationId xmlns:a16="http://schemas.microsoft.com/office/drawing/2014/main" id="{62245988-1693-2DBE-EBE6-2B75D4DF37DA}"/>
                </a:ext>
              </a:extLst>
            </p:cNvPr>
            <p:cNvCxnSpPr>
              <a:cxnSpLocks/>
              <a:stCxn id="26" idx="3"/>
              <a:endCxn id="27" idx="1"/>
            </p:cNvCxnSpPr>
            <p:nvPr/>
          </p:nvCxnSpPr>
          <p:spPr>
            <a:xfrm>
              <a:off x="4777796" y="2849052"/>
              <a:ext cx="1252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直接箭头连接符 72">
              <a:extLst>
                <a:ext uri="{FF2B5EF4-FFF2-40B4-BE49-F238E27FC236}">
                  <a16:creationId xmlns:a16="http://schemas.microsoft.com/office/drawing/2014/main" id="{926DAA38-FAD1-DAF3-C0FA-F0471558D2CA}"/>
                </a:ext>
              </a:extLst>
            </p:cNvPr>
            <p:cNvCxnSpPr>
              <a:cxnSpLocks/>
              <a:stCxn id="27" idx="3"/>
              <a:endCxn id="28" idx="1"/>
            </p:cNvCxnSpPr>
            <p:nvPr/>
          </p:nvCxnSpPr>
          <p:spPr>
            <a:xfrm flipV="1">
              <a:off x="6200839" y="2848461"/>
              <a:ext cx="118860" cy="5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直接箭头连接符 73">
              <a:extLst>
                <a:ext uri="{FF2B5EF4-FFF2-40B4-BE49-F238E27FC236}">
                  <a16:creationId xmlns:a16="http://schemas.microsoft.com/office/drawing/2014/main" id="{0DA86C96-15DE-7E5C-47BE-9BFAF18C28FB}"/>
                </a:ext>
              </a:extLst>
            </p:cNvPr>
            <p:cNvCxnSpPr>
              <a:cxnSpLocks/>
              <a:stCxn id="15" idx="3"/>
              <a:endCxn id="81" idx="1"/>
            </p:cNvCxnSpPr>
            <p:nvPr/>
          </p:nvCxnSpPr>
          <p:spPr>
            <a:xfrm>
              <a:off x="7517780" y="2806599"/>
              <a:ext cx="86793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连接符: 肘形 74">
              <a:extLst>
                <a:ext uri="{FF2B5EF4-FFF2-40B4-BE49-F238E27FC236}">
                  <a16:creationId xmlns:a16="http://schemas.microsoft.com/office/drawing/2014/main" id="{6320427D-B4B4-06B6-F92D-726E301E0665}"/>
                </a:ext>
              </a:extLst>
            </p:cNvPr>
            <p:cNvCxnSpPr>
              <a:cxnSpLocks/>
              <a:stCxn id="23" idx="4"/>
              <a:endCxn id="79" idx="3"/>
            </p:cNvCxnSpPr>
            <p:nvPr/>
          </p:nvCxnSpPr>
          <p:spPr>
            <a:xfrm rot="5400000">
              <a:off x="7726806" y="2524053"/>
              <a:ext cx="2282508" cy="2824630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连接符: 肘形 75">
              <a:extLst>
                <a:ext uri="{FF2B5EF4-FFF2-40B4-BE49-F238E27FC236}">
                  <a16:creationId xmlns:a16="http://schemas.microsoft.com/office/drawing/2014/main" id="{D37082F0-55C7-A86B-CB79-655C9409F8E7}"/>
                </a:ext>
              </a:extLst>
            </p:cNvPr>
            <p:cNvCxnSpPr>
              <a:cxnSpLocks/>
              <a:stCxn id="30" idx="2"/>
              <a:endCxn id="79" idx="0"/>
            </p:cNvCxnSpPr>
            <p:nvPr/>
          </p:nvCxnSpPr>
          <p:spPr>
            <a:xfrm rot="16200000" flipH="1">
              <a:off x="3677525" y="2316097"/>
              <a:ext cx="1313462" cy="2293104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连接符: 肘形 76">
              <a:extLst>
                <a:ext uri="{FF2B5EF4-FFF2-40B4-BE49-F238E27FC236}">
                  <a16:creationId xmlns:a16="http://schemas.microsoft.com/office/drawing/2014/main" id="{162EA4EF-BDEA-E329-7458-74C030BB5F34}"/>
                </a:ext>
              </a:extLst>
            </p:cNvPr>
            <p:cNvCxnSpPr>
              <a:cxnSpLocks/>
              <a:stCxn id="19" idx="1"/>
              <a:endCxn id="13" idx="2"/>
            </p:cNvCxnSpPr>
            <p:nvPr/>
          </p:nvCxnSpPr>
          <p:spPr>
            <a:xfrm rot="10800000">
              <a:off x="1420861" y="3247389"/>
              <a:ext cx="3096531" cy="181230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8" name="文本框 77">
              <a:extLst>
                <a:ext uri="{FF2B5EF4-FFF2-40B4-BE49-F238E27FC236}">
                  <a16:creationId xmlns:a16="http://schemas.microsoft.com/office/drawing/2014/main" id="{1B805D0E-8B6F-8DBF-F8F0-C78A1F11C777}"/>
                </a:ext>
              </a:extLst>
            </p:cNvPr>
            <p:cNvSpPr txBox="1"/>
            <p:nvPr/>
          </p:nvSpPr>
          <p:spPr>
            <a:xfrm>
              <a:off x="8379366" y="1848357"/>
              <a:ext cx="1377170" cy="306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dirty="0"/>
                <a:t>gazebo</a:t>
              </a:r>
              <a:endParaRPr lang="zh-CN" altLang="en-US" sz="700" dirty="0"/>
            </a:p>
          </p:txBody>
        </p:sp>
        <p:sp>
          <p:nvSpPr>
            <p:cNvPr id="79" name="矩形 78">
              <a:extLst>
                <a:ext uri="{FF2B5EF4-FFF2-40B4-BE49-F238E27FC236}">
                  <a16:creationId xmlns:a16="http://schemas.microsoft.com/office/drawing/2014/main" id="{3AEAAB04-53B2-5A6C-B7EA-21932D1D31AA}"/>
                </a:ext>
              </a:extLst>
            </p:cNvPr>
            <p:cNvSpPr/>
            <p:nvPr/>
          </p:nvSpPr>
          <p:spPr>
            <a:xfrm>
              <a:off x="3505872" y="4119381"/>
              <a:ext cx="3949872" cy="191648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perception</a:t>
              </a:r>
              <a:endParaRPr lang="zh-CN" altLang="en-US" sz="1100" dirty="0"/>
            </a:p>
          </p:txBody>
        </p:sp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56C0FAE4-8D63-46F5-6847-E78F899DD3B6}"/>
                </a:ext>
              </a:extLst>
            </p:cNvPr>
            <p:cNvSpPr/>
            <p:nvPr/>
          </p:nvSpPr>
          <p:spPr>
            <a:xfrm>
              <a:off x="3816449" y="2340717"/>
              <a:ext cx="3703060" cy="93477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Robot driver</a:t>
              </a:r>
              <a:endParaRPr lang="zh-CN" altLang="en-US" sz="1100" dirty="0"/>
            </a:p>
          </p:txBody>
        </p:sp>
        <p:sp>
          <p:nvSpPr>
            <p:cNvPr id="81" name="矩形 80">
              <a:extLst>
                <a:ext uri="{FF2B5EF4-FFF2-40B4-BE49-F238E27FC236}">
                  <a16:creationId xmlns:a16="http://schemas.microsoft.com/office/drawing/2014/main" id="{5BDE2308-B0DE-E0F8-FC26-B910F7DB450B}"/>
                </a:ext>
              </a:extLst>
            </p:cNvPr>
            <p:cNvSpPr/>
            <p:nvPr/>
          </p:nvSpPr>
          <p:spPr>
            <a:xfrm>
              <a:off x="8385716" y="1848357"/>
              <a:ext cx="3319397" cy="191648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gazebo</a:t>
              </a:r>
              <a:endParaRPr lang="zh-CN" altLang="en-US" sz="1100" dirty="0"/>
            </a:p>
          </p:txBody>
        </p:sp>
      </p:grpSp>
      <p:sp>
        <p:nvSpPr>
          <p:cNvPr id="89" name="文本框 88">
            <a:extLst>
              <a:ext uri="{FF2B5EF4-FFF2-40B4-BE49-F238E27FC236}">
                <a16:creationId xmlns:a16="http://schemas.microsoft.com/office/drawing/2014/main" id="{500D375A-B509-328A-621E-E9C8249EC8A0}"/>
              </a:ext>
            </a:extLst>
          </p:cNvPr>
          <p:cNvSpPr txBox="1"/>
          <p:nvPr/>
        </p:nvSpPr>
        <p:spPr>
          <a:xfrm>
            <a:off x="10090215" y="4319460"/>
            <a:ext cx="10821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dirty="0"/>
              <a:t>Sensor </a:t>
            </a:r>
            <a:r>
              <a:rPr lang="en-US" altLang="zh-CN" sz="900" dirty="0" err="1"/>
              <a:t>msgs</a:t>
            </a:r>
            <a:endParaRPr lang="zh-CN" altLang="en-US" sz="900" dirty="0"/>
          </a:p>
        </p:txBody>
      </p:sp>
    </p:spTree>
    <p:extLst>
      <p:ext uri="{BB962C8B-B14F-4D97-AF65-F5344CB8AC3E}">
        <p14:creationId xmlns:p14="http://schemas.microsoft.com/office/powerpoint/2010/main" val="1340537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项目文件结构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861955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zh-CN" dirty="0" err="1">
                <a:solidFill>
                  <a:schemeClr val="tx1"/>
                </a:solidFill>
              </a:rPr>
              <a:t>rospkg</a:t>
            </a:r>
            <a:r>
              <a:rPr lang="zh-CN" altLang="en-US" dirty="0">
                <a:solidFill>
                  <a:schemeClr val="tx1"/>
                </a:solidFill>
              </a:rPr>
              <a:t>的目录结构</a:t>
            </a:r>
            <a:r>
              <a:rPr lang="en-US" altLang="zh-CN" dirty="0">
                <a:solidFill>
                  <a:schemeClr val="tx1"/>
                </a:solidFill>
              </a:rPr>
              <a:t>(</a:t>
            </a:r>
            <a:r>
              <a:rPr lang="zh-CN" altLang="en-US" dirty="0">
                <a:solidFill>
                  <a:schemeClr val="tx1"/>
                </a:solidFill>
              </a:rPr>
              <a:t>假设包的名称为</a:t>
            </a:r>
            <a:r>
              <a:rPr lang="en-US" altLang="zh-CN" dirty="0" err="1">
                <a:solidFill>
                  <a:schemeClr val="tx1"/>
                </a:solidFill>
              </a:rPr>
              <a:t>cylinder_robot</a:t>
            </a:r>
            <a:r>
              <a:rPr lang="en-US" altLang="zh-CN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3B5EC01-FFB4-BAE7-DF03-34606998EBE1}"/>
              </a:ext>
            </a:extLst>
          </p:cNvPr>
          <p:cNvSpPr txBox="1"/>
          <p:nvPr/>
        </p:nvSpPr>
        <p:spPr>
          <a:xfrm>
            <a:off x="311928" y="1460443"/>
            <a:ext cx="1128317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0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zh-CN" sz="1600" b="0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cylinder_robot</a:t>
            </a:r>
            <a:endParaRPr lang="en-US" altLang="zh-CN" sz="1600" b="0" dirty="0">
              <a:solidFill>
                <a:srgbClr val="0070C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600" dirty="0">
                <a:solidFill>
                  <a:srgbClr val="C586C0"/>
                </a:solidFill>
                <a:latin typeface="Consolas" panose="020B0609020204030204" pitchFamily="49" charset="0"/>
              </a:rPr>
              <a:t>	-script</a:t>
            </a:r>
          </a:p>
          <a:p>
            <a:r>
              <a:rPr lang="en-US" altLang="zh-CN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-driver.py	# </a:t>
            </a:r>
            <a:r>
              <a:rPr lang="zh-CN" altLang="en-US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将控制信号转变为机器人在</a:t>
            </a:r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gazebo</a:t>
            </a:r>
            <a:r>
              <a:rPr lang="zh-CN" altLang="en-US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中的状态改变</a:t>
            </a:r>
            <a:r>
              <a:rPr lang="zh-CN" alt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，</a:t>
            </a:r>
            <a:r>
              <a:rPr lang="zh-CN" altLang="en-US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对应“</a:t>
            </a:r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Robot driver”</a:t>
            </a:r>
          </a:p>
          <a:p>
            <a:r>
              <a:rPr lang="en-US" altLang="zh-CN" sz="1600" dirty="0">
                <a:solidFill>
                  <a:srgbClr val="00B050"/>
                </a:solidFill>
                <a:latin typeface="Consolas" panose="020B0609020204030204" pitchFamily="49" charset="0"/>
              </a:rPr>
              <a:t>		-perception.py	# </a:t>
            </a:r>
            <a:r>
              <a:rPr lang="zh-CN" alt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对测量值与由控制信号和模型得到的预测值滤波，对应“</a:t>
            </a:r>
            <a:r>
              <a:rPr lang="en-US" altLang="zh-CN" sz="1600" dirty="0">
                <a:solidFill>
                  <a:srgbClr val="00B050"/>
                </a:solidFill>
                <a:latin typeface="Consolas" panose="020B0609020204030204" pitchFamily="49" charset="0"/>
              </a:rPr>
              <a:t>perception</a:t>
            </a:r>
            <a:r>
              <a:rPr lang="zh-CN" alt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”</a:t>
            </a:r>
            <a:endParaRPr lang="en-US" altLang="zh-CN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		-controller.py	# </a:t>
            </a:r>
            <a:r>
              <a:rPr lang="zh-CN" altLang="en-US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产生控制信号序列，对应“</a:t>
            </a:r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controller</a:t>
            </a:r>
            <a:r>
              <a:rPr lang="zh-CN" altLang="en-US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”</a:t>
            </a:r>
            <a:endParaRPr lang="en-US" altLang="zh-CN" sz="1600" b="0" dirty="0">
              <a:solidFill>
                <a:srgbClr val="00B05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600" dirty="0">
                <a:solidFill>
                  <a:srgbClr val="C586C0"/>
                </a:solidFill>
                <a:latin typeface="Consolas" panose="020B0609020204030204" pitchFamily="49" charset="0"/>
              </a:rPr>
              <a:t>	-world</a:t>
            </a:r>
          </a:p>
          <a:p>
            <a:r>
              <a:rPr lang="en-US" altLang="zh-CN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zh-CN" sz="1600" b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cylinder.world</a:t>
            </a:r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		# </a:t>
            </a:r>
            <a:r>
              <a:rPr lang="zh-CN" altLang="en-US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先前保存的带有机器人和房间的</a:t>
            </a:r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world</a:t>
            </a:r>
            <a:r>
              <a:rPr lang="zh-CN" altLang="en-US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文件</a:t>
            </a:r>
            <a:endParaRPr lang="en-US" altLang="zh-CN" sz="1600" b="0" dirty="0">
              <a:solidFill>
                <a:srgbClr val="00B05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600" dirty="0">
                <a:solidFill>
                  <a:srgbClr val="C586C0"/>
                </a:solidFill>
                <a:latin typeface="Consolas" panose="020B0609020204030204" pitchFamily="49" charset="0"/>
              </a:rPr>
              <a:t>	-config</a:t>
            </a:r>
          </a:p>
          <a:p>
            <a:r>
              <a:rPr lang="en-US" altLang="zh-CN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zh-CN" sz="1600" b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rvizConfig.rviz</a:t>
            </a:r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	 # </a:t>
            </a:r>
            <a:r>
              <a:rPr lang="zh-CN" altLang="en-US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使用</a:t>
            </a:r>
            <a:r>
              <a:rPr lang="en-US" altLang="zh-CN" sz="1600" b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rviz</a:t>
            </a:r>
            <a:r>
              <a:rPr lang="zh-CN" altLang="en-US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打开可以发出控制信号的</a:t>
            </a:r>
            <a:r>
              <a:rPr lang="en-US" altLang="zh-CN" sz="1600" b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teleop</a:t>
            </a:r>
            <a:r>
              <a:rPr lang="zh-CN" altLang="en-US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，</a:t>
            </a:r>
            <a:r>
              <a:rPr lang="zh-CN" altLang="en-US" sz="1600" b="0" dirty="0">
                <a:solidFill>
                  <a:schemeClr val="accent3"/>
                </a:solidFill>
                <a:effectLst/>
                <a:latin typeface="Consolas" panose="020B0609020204030204" pitchFamily="49" charset="0"/>
              </a:rPr>
              <a:t>仅作为测试使用</a:t>
            </a:r>
            <a:endParaRPr lang="en-US" altLang="zh-CN" sz="1600" b="0" dirty="0">
              <a:solidFill>
                <a:schemeClr val="accent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600" dirty="0">
                <a:solidFill>
                  <a:srgbClr val="C586C0"/>
                </a:solidFill>
                <a:latin typeface="Consolas" panose="020B0609020204030204" pitchFamily="49" charset="0"/>
              </a:rPr>
              <a:t>	-launch</a:t>
            </a:r>
          </a:p>
          <a:p>
            <a:r>
              <a:rPr lang="en-US" altLang="zh-CN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zh-CN" sz="1600" b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runCylinder.launch</a:t>
            </a:r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	# </a:t>
            </a:r>
            <a:r>
              <a:rPr lang="zh-CN" altLang="en-US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启动文件，将以上文件结合起来</a:t>
            </a:r>
            <a:endParaRPr lang="en-US" altLang="zh-CN" sz="1600" b="0" dirty="0">
              <a:solidFill>
                <a:srgbClr val="00B05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600" dirty="0">
                <a:solidFill>
                  <a:srgbClr val="00B050"/>
                </a:solidFill>
                <a:latin typeface="Consolas" panose="020B0609020204030204" pitchFamily="49" charset="0"/>
              </a:rPr>
              <a:t>	-</a:t>
            </a:r>
            <a:r>
              <a:rPr lang="en-US" altLang="zh-CN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XXX.fig</a:t>
            </a:r>
            <a:r>
              <a:rPr lang="en-US" altLang="zh-CN" sz="1600" dirty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n-US" altLang="zh-CN" sz="1600" dirty="0">
                <a:solidFill>
                  <a:srgbClr val="C586C0"/>
                </a:solidFill>
                <a:latin typeface="Consolas" panose="020B0609020204030204" pitchFamily="49" charset="0"/>
              </a:rPr>
              <a:t>			</a:t>
            </a:r>
            <a:r>
              <a:rPr lang="en-US" altLang="zh-CN" sz="1600" dirty="0">
                <a:solidFill>
                  <a:srgbClr val="00B050"/>
                </a:solidFill>
                <a:latin typeface="Consolas" panose="020B0609020204030204" pitchFamily="49" charset="0"/>
              </a:rPr>
              <a:t># </a:t>
            </a:r>
            <a:r>
              <a:rPr lang="zh-CN" alt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存储轨迹、新息等体现滤波效果的结果图</a:t>
            </a:r>
            <a:endParaRPr lang="en-US" altLang="zh-CN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altLang="zh-CN" sz="1600" dirty="0">
                <a:solidFill>
                  <a:srgbClr val="00B050"/>
                </a:solidFill>
                <a:latin typeface="Consolas" panose="020B0609020204030204" pitchFamily="49" charset="0"/>
              </a:rPr>
              <a:t>		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8100E81-23B0-524B-C14C-3D4465D176F9}"/>
              </a:ext>
            </a:extLst>
          </p:cNvPr>
          <p:cNvSpPr txBox="1"/>
          <p:nvPr/>
        </p:nvSpPr>
        <p:spPr>
          <a:xfrm>
            <a:off x="1169098" y="5498926"/>
            <a:ext cx="4997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如果一个一个启动是否显得太麻烦？</a:t>
            </a:r>
          </a:p>
        </p:txBody>
      </p:sp>
    </p:spTree>
    <p:extLst>
      <p:ext uri="{BB962C8B-B14F-4D97-AF65-F5344CB8AC3E}">
        <p14:creationId xmlns:p14="http://schemas.microsoft.com/office/powerpoint/2010/main" val="2706726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0633F7F-5636-4D11-64A0-FABF8F7D90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 err="1"/>
              <a:t>roslaunch</a:t>
            </a:r>
            <a:r>
              <a:rPr lang="zh-CN" altLang="en-US" dirty="0"/>
              <a:t>简介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CA0B20-3455-40F9-81BD-F6E9F0AD09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/>
              <a:t>为什么需要</a:t>
            </a:r>
            <a:r>
              <a:rPr lang="en-US" altLang="zh-CN" dirty="0"/>
              <a:t>launch</a:t>
            </a:r>
            <a:r>
              <a:rPr lang="zh-CN" altLang="en-US" dirty="0"/>
              <a:t>文件？</a:t>
            </a:r>
            <a:endParaRPr lang="en-US" altLang="zh-CN" dirty="0"/>
          </a:p>
          <a:p>
            <a:pPr lvl="1"/>
            <a:r>
              <a:rPr lang="zh-CN" altLang="en-US" dirty="0"/>
              <a:t>用</a:t>
            </a:r>
            <a:r>
              <a:rPr lang="en-US" altLang="zh-CN" dirty="0"/>
              <a:t>launch</a:t>
            </a:r>
            <a:r>
              <a:rPr lang="zh-CN" altLang="en-US" dirty="0"/>
              <a:t>文件来启动工程可以将需要的节点同时启动，不用再一个一个进行，提高了效率。里面还有很多参数灵活使用会带来非常高效的调试。</a:t>
            </a:r>
            <a:endParaRPr lang="en-US" altLang="zh-CN" dirty="0"/>
          </a:p>
          <a:p>
            <a:pPr lvl="1"/>
            <a:endParaRPr lang="en-US" altLang="zh-CN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CN" dirty="0" err="1"/>
              <a:t>roslaunch</a:t>
            </a:r>
            <a:r>
              <a:rPr lang="zh-CN" altLang="en-US" dirty="0"/>
              <a:t>的概念：</a:t>
            </a:r>
            <a:endParaRPr lang="en-US" altLang="zh-CN" dirty="0"/>
          </a:p>
          <a:p>
            <a:pPr lvl="1"/>
            <a:r>
              <a:rPr lang="en-US" altLang="zh-CN" dirty="0"/>
              <a:t>launch </a:t>
            </a:r>
            <a:r>
              <a:rPr lang="zh-CN" altLang="en-US" dirty="0"/>
              <a:t>文件是一个 </a:t>
            </a:r>
            <a:r>
              <a:rPr lang="en-US" altLang="zh-CN" dirty="0"/>
              <a:t>XML </a:t>
            </a:r>
            <a:r>
              <a:rPr lang="zh-CN" altLang="en-US" dirty="0"/>
              <a:t>格式的文件，可以同时启动多个节点，还可以在参数服务器中设置参数。</a:t>
            </a:r>
            <a:endParaRPr lang="en-US" altLang="zh-CN" dirty="0"/>
          </a:p>
          <a:p>
            <a:pP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dirty="0"/>
              <a:t>注意：</a:t>
            </a:r>
            <a:r>
              <a:rPr lang="en-US" altLang="zh-CN" dirty="0" err="1"/>
              <a:t>roslaunch</a:t>
            </a:r>
            <a:r>
              <a:rPr lang="en-US" altLang="zh-CN" dirty="0"/>
              <a:t> </a:t>
            </a:r>
            <a:r>
              <a:rPr lang="zh-CN" altLang="en-US" dirty="0"/>
              <a:t>命令执行</a:t>
            </a:r>
            <a:r>
              <a:rPr lang="en-US" altLang="zh-CN" dirty="0"/>
              <a:t>launch</a:t>
            </a:r>
            <a:r>
              <a:rPr lang="zh-CN" altLang="en-US" dirty="0"/>
              <a:t>文件时，首先会判断是否启动了 </a:t>
            </a:r>
            <a:r>
              <a:rPr lang="en-US" altLang="zh-CN" dirty="0" err="1"/>
              <a:t>roscore</a:t>
            </a:r>
            <a:r>
              <a:rPr lang="en-US" altLang="zh-CN" dirty="0"/>
              <a:t>,</a:t>
            </a:r>
            <a:r>
              <a:rPr lang="zh-CN" altLang="en-US" dirty="0"/>
              <a:t>如果启动了，则不再启动，否则，会自动调用 </a:t>
            </a:r>
            <a:r>
              <a:rPr lang="en-US" altLang="zh-CN" dirty="0" err="1"/>
              <a:t>roscore</a:t>
            </a:r>
            <a:r>
              <a:rPr lang="zh-CN" altLang="en-US" dirty="0"/>
              <a:t>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61377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 err="1"/>
              <a:t>runCylinder.launch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861955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启动上述节点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3B5EC01-FFB4-BAE7-DF03-34606998EBE1}"/>
              </a:ext>
            </a:extLst>
          </p:cNvPr>
          <p:cNvSpPr txBox="1"/>
          <p:nvPr/>
        </p:nvSpPr>
        <p:spPr>
          <a:xfrm>
            <a:off x="311928" y="1460443"/>
            <a:ext cx="112831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&lt;!-- We resume the logic in </a:t>
            </a:r>
            <a:r>
              <a:rPr lang="en-US" altLang="zh-CN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empty_world.launch</a:t>
            </a:r>
            <a:r>
              <a:rPr lang="en-US" altLang="zh-C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changing only the name of the world to be launched --&gt;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include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file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"$(find </a:t>
            </a:r>
            <a:r>
              <a:rPr lang="en-US" altLang="zh-CN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gazebo_ros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)/launch/</a:t>
            </a:r>
            <a:r>
              <a:rPr lang="en-US" altLang="zh-CN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empty_world.launch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world_name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"$(find </a:t>
            </a:r>
            <a:r>
              <a:rPr lang="en-US" altLang="zh-CN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cylinder_robot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zh-CN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/worlds/</a:t>
            </a:r>
            <a:r>
              <a:rPr lang="en-US" altLang="zh-CN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cylinder.world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&lt;!-- Note: the </a:t>
            </a:r>
            <a:r>
              <a:rPr lang="en-US" altLang="zh-CN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world_name</a:t>
            </a:r>
            <a:r>
              <a:rPr lang="en-US" altLang="zh-C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is with respect to GAZEBO_RESOURCE_PATH environmental variable --&gt;</a:t>
            </a:r>
          </a:p>
          <a:p>
            <a:r>
              <a:rPr lang="en-US" altLang="zh-CN" sz="1200" dirty="0">
                <a:solidFill>
                  <a:srgbClr val="6A9955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&lt;!– The following </a:t>
            </a:r>
            <a:r>
              <a:rPr lang="en-US" altLang="zh-CN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altLang="zh-C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will be set at initialization --&gt;</a:t>
            </a:r>
            <a:r>
              <a:rPr lang="en-US" altLang="zh-CN" sz="1200" dirty="0">
                <a:solidFill>
                  <a:srgbClr val="D4D4D4"/>
                </a:solidFill>
                <a:latin typeface="Consolas" panose="020B0609020204030204" pitchFamily="49" charset="0"/>
              </a:rPr>
              <a:t>	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"paused"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"false"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use_sim_time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"true"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gui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"true"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"recording"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"false"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"debug"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"false"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C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include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pkg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rviz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rviz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rviz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"-d </a:t>
            </a:r>
            <a:r>
              <a:rPr lang="en-US" altLang="zh-CN" sz="1200" dirty="0">
                <a:solidFill>
                  <a:srgbClr val="CE9178"/>
                </a:solidFill>
                <a:latin typeface="Consolas" panose="020B0609020204030204" pitchFamily="49" charset="0"/>
              </a:rPr>
              <a:t>$(find </a:t>
            </a:r>
            <a:r>
              <a:rPr lang="en-US" altLang="zh-CN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cylinder_robot</a:t>
            </a:r>
            <a:r>
              <a:rPr lang="en-US" altLang="zh-CN" sz="1200" dirty="0">
                <a:solidFill>
                  <a:srgbClr val="CE9178"/>
                </a:solidFill>
                <a:latin typeface="Consolas" panose="020B0609020204030204" pitchFamily="49" charset="0"/>
              </a:rPr>
              <a:t>)</a:t>
            </a:r>
            <a:r>
              <a:rPr lang="en-US" altLang="zh-CN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/config/</a:t>
            </a:r>
            <a:r>
              <a:rPr lang="en-US" altLang="zh-CN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rvizConfig.rviz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</a:p>
          <a:p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altLang="zh-C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&lt;!– </a:t>
            </a:r>
            <a:r>
              <a:rPr lang="en-US" altLang="zh-CN" sz="1200" dirty="0">
                <a:solidFill>
                  <a:srgbClr val="6A9955"/>
                </a:solidFill>
                <a:latin typeface="Consolas" panose="020B0609020204030204" pitchFamily="49" charset="0"/>
              </a:rPr>
              <a:t>launch</a:t>
            </a:r>
            <a:r>
              <a:rPr lang="zh-CN" altLang="en-US" sz="1200" dirty="0">
                <a:solidFill>
                  <a:srgbClr val="6A9955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1200" dirty="0">
                <a:solidFill>
                  <a:srgbClr val="6A9955"/>
                </a:solidFill>
                <a:latin typeface="Consolas" panose="020B0609020204030204" pitchFamily="49" charset="0"/>
              </a:rPr>
              <a:t>three</a:t>
            </a:r>
            <a:r>
              <a:rPr lang="zh-CN" altLang="en-US" sz="1200" dirty="0">
                <a:solidFill>
                  <a:srgbClr val="6A9955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1200" dirty="0">
                <a:solidFill>
                  <a:srgbClr val="6A9955"/>
                </a:solidFill>
                <a:latin typeface="Consolas" panose="020B0609020204030204" pitchFamily="49" charset="0"/>
              </a:rPr>
              <a:t>python</a:t>
            </a:r>
            <a:r>
              <a:rPr lang="zh-CN" altLang="en-US" sz="1200" dirty="0">
                <a:solidFill>
                  <a:srgbClr val="6A9955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1200" dirty="0">
                <a:solidFill>
                  <a:srgbClr val="6A9955"/>
                </a:solidFill>
                <a:latin typeface="Consolas" panose="020B0609020204030204" pitchFamily="49" charset="0"/>
              </a:rPr>
              <a:t>nodes</a:t>
            </a:r>
            <a:r>
              <a:rPr lang="en-US" altLang="zh-C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--&gt;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pkg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cylinder_robot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"controller"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controller.py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"screen"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respawn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"false"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pkg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cylinder_robot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“driver"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</a:t>
            </a:r>
            <a:r>
              <a:rPr lang="en-US" altLang="zh-CN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driver.py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"screen"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respawn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"false"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pkg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cylinder_robot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“perception"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</a:t>
            </a:r>
            <a:r>
              <a:rPr lang="en-US" altLang="zh-CN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perception.py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"screen"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respawn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"false"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C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6524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实验目标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9101" y="728272"/>
            <a:ext cx="4275285" cy="5000227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机器人移动控制与定位实验</a:t>
            </a:r>
            <a:endParaRPr lang="en-US" altLang="zh-CN" dirty="0">
              <a:solidFill>
                <a:schemeClr val="tx1"/>
              </a:solidFill>
            </a:endParaRPr>
          </a:p>
          <a:p>
            <a:pPr lvl="1"/>
            <a:r>
              <a:rPr lang="zh-CN" altLang="en-US" dirty="0">
                <a:solidFill>
                  <a:schemeClr val="tx1"/>
                </a:solidFill>
              </a:rPr>
              <a:t>机器人移动控制（</a:t>
            </a:r>
            <a:r>
              <a:rPr lang="en-US" altLang="zh-CN" dirty="0">
                <a:solidFill>
                  <a:schemeClr val="tx1"/>
                </a:solidFill>
              </a:rPr>
              <a:t>driver</a:t>
            </a:r>
            <a:r>
              <a:rPr lang="zh-CN" altLang="en-US" dirty="0">
                <a:solidFill>
                  <a:schemeClr val="tx1"/>
                </a:solidFill>
              </a:rPr>
              <a:t>）</a:t>
            </a:r>
            <a:endParaRPr lang="en-US" altLang="zh-CN" dirty="0">
              <a:solidFill>
                <a:schemeClr val="tx1"/>
              </a:solidFill>
            </a:endParaRPr>
          </a:p>
          <a:p>
            <a:pPr lvl="2"/>
            <a:r>
              <a:rPr lang="zh-CN" altLang="en-US" dirty="0">
                <a:solidFill>
                  <a:schemeClr val="tx1"/>
                </a:solidFill>
              </a:rPr>
              <a:t>机器人动力学模型及离散化</a:t>
            </a:r>
            <a:endParaRPr lang="en-US" altLang="zh-CN" dirty="0">
              <a:solidFill>
                <a:schemeClr val="tx1"/>
              </a:solidFill>
            </a:endParaRPr>
          </a:p>
          <a:p>
            <a:pPr lvl="2"/>
            <a:r>
              <a:rPr lang="en-US" altLang="zh-CN" dirty="0">
                <a:solidFill>
                  <a:schemeClr val="tx1"/>
                </a:solidFill>
              </a:rPr>
              <a:t>Gazebo</a:t>
            </a:r>
            <a:r>
              <a:rPr lang="zh-CN" altLang="en-US" dirty="0">
                <a:solidFill>
                  <a:schemeClr val="tx1"/>
                </a:solidFill>
              </a:rPr>
              <a:t>机器人状态发布</a:t>
            </a:r>
            <a:endParaRPr lang="en-US" altLang="zh-CN" dirty="0">
              <a:solidFill>
                <a:schemeClr val="tx1"/>
              </a:solidFill>
            </a:endParaRPr>
          </a:p>
        </p:txBody>
      </p: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BB3943D2-57D5-CD3B-16CB-99C49297213C}"/>
              </a:ext>
            </a:extLst>
          </p:cNvPr>
          <p:cNvGrpSpPr/>
          <p:nvPr/>
        </p:nvGrpSpPr>
        <p:grpSpPr>
          <a:xfrm>
            <a:off x="724336" y="2505251"/>
            <a:ext cx="10635582" cy="3624477"/>
            <a:chOff x="459270" y="1992406"/>
            <a:chExt cx="11245761" cy="4043457"/>
          </a:xfrm>
        </p:grpSpPr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3B6D8A28-1DC2-1A53-FD32-EE19F5E8DEFF}"/>
                </a:ext>
              </a:extLst>
            </p:cNvPr>
            <p:cNvSpPr/>
            <p:nvPr/>
          </p:nvSpPr>
          <p:spPr>
            <a:xfrm>
              <a:off x="459270" y="2426017"/>
              <a:ext cx="2248854" cy="87773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400" dirty="0"/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06FB5502-5B37-F14A-520F-2EFE9F5E621E}"/>
                </a:ext>
              </a:extLst>
            </p:cNvPr>
            <p:cNvSpPr/>
            <p:nvPr/>
          </p:nvSpPr>
          <p:spPr>
            <a:xfrm>
              <a:off x="3502085" y="4119381"/>
              <a:ext cx="3949873" cy="191648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959EC19D-5036-1CF1-A332-FCCD390AFB21}"/>
                </a:ext>
              </a:extLst>
            </p:cNvPr>
            <p:cNvSpPr/>
            <p:nvPr/>
          </p:nvSpPr>
          <p:spPr>
            <a:xfrm>
              <a:off x="3818765" y="2340717"/>
              <a:ext cx="3699014" cy="93176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C7545AC1-E110-BAC7-E5BE-30DA45FDA013}"/>
                </a:ext>
              </a:extLst>
            </p:cNvPr>
            <p:cNvSpPr/>
            <p:nvPr/>
          </p:nvSpPr>
          <p:spPr>
            <a:xfrm>
              <a:off x="8385634" y="1992406"/>
              <a:ext cx="3319397" cy="191648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5E0DFC76-8129-ED41-B852-BC85A51A2F26}"/>
                </a:ext>
              </a:extLst>
            </p:cNvPr>
            <p:cNvSpPr txBox="1"/>
            <p:nvPr/>
          </p:nvSpPr>
          <p:spPr>
            <a:xfrm>
              <a:off x="3556364" y="4195973"/>
              <a:ext cx="953023" cy="283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perception</a:t>
              </a:r>
              <a:endParaRPr lang="zh-CN" altLang="en-US" sz="1050" dirty="0"/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735109C8-9EE4-1D48-D234-D76F097565D4}"/>
                </a:ext>
              </a:extLst>
            </p:cNvPr>
            <p:cNvSpPr/>
            <p:nvPr/>
          </p:nvSpPr>
          <p:spPr>
            <a:xfrm>
              <a:off x="4716063" y="4212789"/>
              <a:ext cx="1521913" cy="26161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err="1"/>
                <a:t>Twistcallback</a:t>
              </a:r>
              <a:endParaRPr lang="zh-CN" altLang="en-US" sz="1100" dirty="0"/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01590FE3-F904-CBCA-55A1-D92A69EB7A80}"/>
                </a:ext>
              </a:extLst>
            </p:cNvPr>
            <p:cNvSpPr/>
            <p:nvPr/>
          </p:nvSpPr>
          <p:spPr>
            <a:xfrm>
              <a:off x="4517391" y="4762971"/>
              <a:ext cx="1233214" cy="59344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Kalman Filter</a:t>
              </a:r>
              <a:endParaRPr lang="zh-CN" altLang="en-US" sz="1100" dirty="0"/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9BAE8FCC-86FD-A63F-8331-4694CBB88699}"/>
                </a:ext>
              </a:extLst>
            </p:cNvPr>
            <p:cNvSpPr/>
            <p:nvPr/>
          </p:nvSpPr>
          <p:spPr>
            <a:xfrm>
              <a:off x="6237976" y="4625713"/>
              <a:ext cx="1077830" cy="47696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err="1"/>
                <a:t>LaserScancallback</a:t>
              </a:r>
              <a:endParaRPr lang="zh-CN" altLang="en-US" sz="1100" dirty="0"/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2537BF6A-CFC6-0E10-4046-424BD67E7A45}"/>
                </a:ext>
              </a:extLst>
            </p:cNvPr>
            <p:cNvSpPr/>
            <p:nvPr/>
          </p:nvSpPr>
          <p:spPr>
            <a:xfrm>
              <a:off x="5041759" y="5546146"/>
              <a:ext cx="692939" cy="26161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plot</a:t>
              </a:r>
              <a:endParaRPr lang="zh-CN" altLang="en-US" sz="1100" dirty="0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C5486338-8E9D-9FB4-6DF0-F520774FE540}"/>
                </a:ext>
              </a:extLst>
            </p:cNvPr>
            <p:cNvSpPr/>
            <p:nvPr/>
          </p:nvSpPr>
          <p:spPr>
            <a:xfrm>
              <a:off x="9191654" y="2237707"/>
              <a:ext cx="1847589" cy="140291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8313F945-3DD3-14C4-003A-0BD0D307F7AF}"/>
                </a:ext>
              </a:extLst>
            </p:cNvPr>
            <p:cNvSpPr/>
            <p:nvPr/>
          </p:nvSpPr>
          <p:spPr>
            <a:xfrm>
              <a:off x="10195823" y="2763799"/>
              <a:ext cx="169102" cy="17536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266D9CA6-463D-7CC4-AB87-2A53AA2AE16A}"/>
                </a:ext>
              </a:extLst>
            </p:cNvPr>
            <p:cNvSpPr/>
            <p:nvPr/>
          </p:nvSpPr>
          <p:spPr>
            <a:xfrm>
              <a:off x="6235488" y="5330788"/>
              <a:ext cx="1053974" cy="47696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err="1"/>
                <a:t>Modelstatecallback</a:t>
              </a:r>
              <a:endParaRPr lang="zh-CN" altLang="en-US" sz="1100" dirty="0"/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4D394759-196C-CCF1-058B-2893FE195D29}"/>
                </a:ext>
              </a:extLst>
            </p:cNvPr>
            <p:cNvSpPr txBox="1"/>
            <p:nvPr/>
          </p:nvSpPr>
          <p:spPr>
            <a:xfrm>
              <a:off x="3799859" y="2313575"/>
              <a:ext cx="1950745" cy="283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Robot driver(driver.py)</a:t>
              </a:r>
              <a:endParaRPr lang="zh-CN" altLang="en-US" sz="1050" dirty="0"/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05050456-9064-F7BF-1A92-63AF52246BF3}"/>
                </a:ext>
              </a:extLst>
            </p:cNvPr>
            <p:cNvSpPr/>
            <p:nvPr/>
          </p:nvSpPr>
          <p:spPr>
            <a:xfrm>
              <a:off x="3909858" y="2585883"/>
              <a:ext cx="867937" cy="52633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Twist</a:t>
              </a:r>
            </a:p>
            <a:p>
              <a:pPr algn="ctr"/>
              <a:r>
                <a:rPr lang="en-US" altLang="zh-CN" sz="1100" dirty="0"/>
                <a:t>callback</a:t>
              </a:r>
              <a:endParaRPr lang="zh-CN" altLang="en-US" sz="1100" dirty="0"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23F97428-26E2-548A-25EB-A71323A47C79}"/>
                </a:ext>
              </a:extLst>
            </p:cNvPr>
            <p:cNvSpPr/>
            <p:nvPr/>
          </p:nvSpPr>
          <p:spPr>
            <a:xfrm>
              <a:off x="4903081" y="2585883"/>
              <a:ext cx="1297757" cy="52633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Dynamic &amp; Discretization</a:t>
              </a:r>
              <a:endParaRPr lang="zh-CN" altLang="en-US" sz="1100" dirty="0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A067E145-341A-C012-440F-0E1881F33996}"/>
                </a:ext>
              </a:extLst>
            </p:cNvPr>
            <p:cNvSpPr/>
            <p:nvPr/>
          </p:nvSpPr>
          <p:spPr>
            <a:xfrm>
              <a:off x="6319697" y="2584703"/>
              <a:ext cx="1097134" cy="52751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Pub</a:t>
              </a:r>
            </a:p>
            <a:p>
              <a:pPr algn="ctr"/>
              <a:r>
                <a:rPr lang="en-US" altLang="zh-CN" sz="1100" dirty="0" err="1"/>
                <a:t>modelstate</a:t>
              </a:r>
              <a:endParaRPr lang="zh-CN" altLang="en-US" sz="1100" dirty="0"/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9EE735F7-D078-3198-D47E-F975D8D2BB4C}"/>
                </a:ext>
              </a:extLst>
            </p:cNvPr>
            <p:cNvSpPr txBox="1"/>
            <p:nvPr/>
          </p:nvSpPr>
          <p:spPr>
            <a:xfrm>
              <a:off x="2698820" y="2596707"/>
              <a:ext cx="1136651" cy="2746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/>
                <a:t>Geometry/twist</a:t>
              </a:r>
              <a:endParaRPr lang="zh-CN" altLang="en-US" sz="1000" dirty="0"/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85C20106-314D-893E-3D50-7736B1B4E406}"/>
                </a:ext>
              </a:extLst>
            </p:cNvPr>
            <p:cNvSpPr txBox="1"/>
            <p:nvPr/>
          </p:nvSpPr>
          <p:spPr>
            <a:xfrm>
              <a:off x="10045332" y="2953064"/>
              <a:ext cx="957198" cy="283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robot</a:t>
              </a:r>
              <a:endParaRPr lang="zh-CN" altLang="en-US" sz="1050" dirty="0"/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B1570A7E-F815-1325-1502-CC82F2383929}"/>
                </a:ext>
              </a:extLst>
            </p:cNvPr>
            <p:cNvSpPr txBox="1"/>
            <p:nvPr/>
          </p:nvSpPr>
          <p:spPr>
            <a:xfrm>
              <a:off x="486969" y="2470352"/>
              <a:ext cx="1377170" cy="283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Robot controller</a:t>
              </a:r>
              <a:endParaRPr lang="zh-CN" altLang="en-US" sz="1050" dirty="0"/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0B9AA185-70AB-694C-661E-D43155BA649C}"/>
                </a:ext>
              </a:extLst>
            </p:cNvPr>
            <p:cNvSpPr/>
            <p:nvPr/>
          </p:nvSpPr>
          <p:spPr>
            <a:xfrm>
              <a:off x="640244" y="2768442"/>
              <a:ext cx="1868296" cy="26161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Teleop/controller.py</a:t>
              </a:r>
              <a:endParaRPr lang="zh-CN" altLang="en-US" sz="1100" dirty="0"/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5C33B8B1-E51A-9402-3953-CF924864B0B0}"/>
                </a:ext>
              </a:extLst>
            </p:cNvPr>
            <p:cNvSpPr txBox="1"/>
            <p:nvPr/>
          </p:nvSpPr>
          <p:spPr>
            <a:xfrm>
              <a:off x="748812" y="3652684"/>
              <a:ext cx="764348" cy="2746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/>
                <a:t>Callback</a:t>
              </a:r>
              <a:endParaRPr lang="zh-CN" altLang="en-US" sz="1000" dirty="0"/>
            </a:p>
          </p:txBody>
        </p:sp>
        <p:cxnSp>
          <p:nvCxnSpPr>
            <p:cNvPr id="67" name="直接箭头连接符 66">
              <a:extLst>
                <a:ext uri="{FF2B5EF4-FFF2-40B4-BE49-F238E27FC236}">
                  <a16:creationId xmlns:a16="http://schemas.microsoft.com/office/drawing/2014/main" id="{4849F61F-9068-A251-96E7-B5F8C74480AA}"/>
                </a:ext>
              </a:extLst>
            </p:cNvPr>
            <p:cNvCxnSpPr>
              <a:cxnSpLocks/>
              <a:stCxn id="44" idx="3"/>
              <a:endCxn id="57" idx="1"/>
            </p:cNvCxnSpPr>
            <p:nvPr/>
          </p:nvCxnSpPr>
          <p:spPr>
            <a:xfrm flipV="1">
              <a:off x="2708124" y="2849051"/>
              <a:ext cx="1201734" cy="158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直接箭头连接符 67">
              <a:extLst>
                <a:ext uri="{FF2B5EF4-FFF2-40B4-BE49-F238E27FC236}">
                  <a16:creationId xmlns:a16="http://schemas.microsoft.com/office/drawing/2014/main" id="{EF09C6A2-0578-F813-D5DC-C158A10D5C05}"/>
                </a:ext>
              </a:extLst>
            </p:cNvPr>
            <p:cNvCxnSpPr>
              <a:cxnSpLocks/>
              <a:stCxn id="57" idx="3"/>
              <a:endCxn id="58" idx="1"/>
            </p:cNvCxnSpPr>
            <p:nvPr/>
          </p:nvCxnSpPr>
          <p:spPr>
            <a:xfrm>
              <a:off x="4777795" y="2849051"/>
              <a:ext cx="1252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" name="直接箭头连接符 68">
              <a:extLst>
                <a:ext uri="{FF2B5EF4-FFF2-40B4-BE49-F238E27FC236}">
                  <a16:creationId xmlns:a16="http://schemas.microsoft.com/office/drawing/2014/main" id="{8D85C6EF-1ECE-BFCB-66C3-2339D43D247B}"/>
                </a:ext>
              </a:extLst>
            </p:cNvPr>
            <p:cNvCxnSpPr>
              <a:cxnSpLocks/>
              <a:stCxn id="58" idx="3"/>
              <a:endCxn id="59" idx="1"/>
            </p:cNvCxnSpPr>
            <p:nvPr/>
          </p:nvCxnSpPr>
          <p:spPr>
            <a:xfrm flipV="1">
              <a:off x="6200838" y="2848461"/>
              <a:ext cx="118859" cy="59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直接箭头连接符 69">
              <a:extLst>
                <a:ext uri="{FF2B5EF4-FFF2-40B4-BE49-F238E27FC236}">
                  <a16:creationId xmlns:a16="http://schemas.microsoft.com/office/drawing/2014/main" id="{52380D6A-1608-9C06-EF65-BA2DD4A865D5}"/>
                </a:ext>
              </a:extLst>
            </p:cNvPr>
            <p:cNvCxnSpPr>
              <a:cxnSpLocks/>
              <a:stCxn id="59" idx="3"/>
              <a:endCxn id="54" idx="2"/>
            </p:cNvCxnSpPr>
            <p:nvPr/>
          </p:nvCxnSpPr>
          <p:spPr>
            <a:xfrm>
              <a:off x="7416831" y="2848461"/>
              <a:ext cx="2778992" cy="30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连接符: 肘形 70">
              <a:extLst>
                <a:ext uri="{FF2B5EF4-FFF2-40B4-BE49-F238E27FC236}">
                  <a16:creationId xmlns:a16="http://schemas.microsoft.com/office/drawing/2014/main" id="{AE89C664-5661-095C-997C-B86131F8396C}"/>
                </a:ext>
              </a:extLst>
            </p:cNvPr>
            <p:cNvCxnSpPr>
              <a:cxnSpLocks/>
              <a:stCxn id="54" idx="4"/>
              <a:endCxn id="75" idx="3"/>
            </p:cNvCxnSpPr>
            <p:nvPr/>
          </p:nvCxnSpPr>
          <p:spPr>
            <a:xfrm rot="5400000">
              <a:off x="7798334" y="2595582"/>
              <a:ext cx="2138457" cy="282562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连接符: 肘形 71">
              <a:extLst>
                <a:ext uri="{FF2B5EF4-FFF2-40B4-BE49-F238E27FC236}">
                  <a16:creationId xmlns:a16="http://schemas.microsoft.com/office/drawing/2014/main" id="{7D75C315-E8FD-60F2-353C-E2FA9EB3D8F6}"/>
                </a:ext>
              </a:extLst>
            </p:cNvPr>
            <p:cNvCxnSpPr>
              <a:cxnSpLocks/>
              <a:stCxn id="60" idx="2"/>
              <a:endCxn id="75" idx="0"/>
            </p:cNvCxnSpPr>
            <p:nvPr/>
          </p:nvCxnSpPr>
          <p:spPr>
            <a:xfrm rot="16200000" flipH="1">
              <a:off x="3748077" y="2390458"/>
              <a:ext cx="1247990" cy="2209855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连接符: 肘形 72">
              <a:extLst>
                <a:ext uri="{FF2B5EF4-FFF2-40B4-BE49-F238E27FC236}">
                  <a16:creationId xmlns:a16="http://schemas.microsoft.com/office/drawing/2014/main" id="{69FB2AA7-9741-1982-C0E3-C9A8855815A7}"/>
                </a:ext>
              </a:extLst>
            </p:cNvPr>
            <p:cNvCxnSpPr>
              <a:cxnSpLocks/>
              <a:stCxn id="50" idx="1"/>
              <a:endCxn id="44" idx="2"/>
            </p:cNvCxnSpPr>
            <p:nvPr/>
          </p:nvCxnSpPr>
          <p:spPr>
            <a:xfrm rot="10800000">
              <a:off x="1583697" y="3303756"/>
              <a:ext cx="2933694" cy="1755936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CA2A6910-CCE7-2B6C-ACCB-B55956EF6D8A}"/>
                </a:ext>
              </a:extLst>
            </p:cNvPr>
            <p:cNvSpPr txBox="1"/>
            <p:nvPr/>
          </p:nvSpPr>
          <p:spPr>
            <a:xfrm>
              <a:off x="8379367" y="1992406"/>
              <a:ext cx="1377170" cy="283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gazebo</a:t>
              </a:r>
              <a:endParaRPr lang="zh-CN" altLang="en-US" sz="1050" dirty="0"/>
            </a:p>
          </p:txBody>
        </p:sp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1CCC3A7C-B9FD-4989-575D-CDAA9945C377}"/>
                </a:ext>
              </a:extLst>
            </p:cNvPr>
            <p:cNvSpPr/>
            <p:nvPr/>
          </p:nvSpPr>
          <p:spPr>
            <a:xfrm>
              <a:off x="3499249" y="4119381"/>
              <a:ext cx="3955502" cy="191648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perception</a:t>
              </a:r>
              <a:endParaRPr lang="zh-CN" altLang="en-US" dirty="0"/>
            </a:p>
          </p:txBody>
        </p:sp>
      </p:grpSp>
      <p:sp>
        <p:nvSpPr>
          <p:cNvPr id="77" name="文本占位符 4">
            <a:extLst>
              <a:ext uri="{FF2B5EF4-FFF2-40B4-BE49-F238E27FC236}">
                <a16:creationId xmlns:a16="http://schemas.microsoft.com/office/drawing/2014/main" id="{07896493-EEB9-FF93-7B80-3A413D0E2558}"/>
              </a:ext>
            </a:extLst>
          </p:cNvPr>
          <p:cNvSpPr txBox="1">
            <a:spLocks/>
          </p:cNvSpPr>
          <p:nvPr/>
        </p:nvSpPr>
        <p:spPr>
          <a:xfrm>
            <a:off x="5507280" y="828877"/>
            <a:ext cx="4275285" cy="500022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dirty="0">
                <a:solidFill>
                  <a:schemeClr val="tx1"/>
                </a:solidFill>
              </a:rPr>
              <a:t>设定控制程序（</a:t>
            </a:r>
            <a:r>
              <a:rPr lang="en-US" altLang="zh-CN" dirty="0">
                <a:solidFill>
                  <a:schemeClr val="tx1"/>
                </a:solidFill>
              </a:rPr>
              <a:t>controller</a:t>
            </a:r>
            <a:r>
              <a:rPr lang="zh-CN" altLang="en-US" dirty="0">
                <a:solidFill>
                  <a:schemeClr val="tx1"/>
                </a:solidFill>
              </a:rPr>
              <a:t>）</a:t>
            </a:r>
            <a:endParaRPr lang="en-US" altLang="zh-CN" dirty="0">
              <a:solidFill>
                <a:schemeClr val="tx1"/>
              </a:solidFill>
            </a:endParaRPr>
          </a:p>
          <a:p>
            <a:pPr lvl="2"/>
            <a:r>
              <a:rPr lang="zh-CN" altLang="en-US" dirty="0">
                <a:solidFill>
                  <a:schemeClr val="tx1"/>
                </a:solidFill>
              </a:rPr>
              <a:t>设计轨迹及对应控制序列</a:t>
            </a:r>
            <a:endParaRPr lang="en-US" altLang="zh-CN" dirty="0">
              <a:solidFill>
                <a:schemeClr val="tx1"/>
              </a:solidFill>
            </a:endParaRPr>
          </a:p>
          <a:p>
            <a:pPr lvl="2"/>
            <a:r>
              <a:rPr lang="en-US" altLang="zh-CN" dirty="0">
                <a:solidFill>
                  <a:schemeClr val="tx1"/>
                </a:solidFill>
              </a:rPr>
              <a:t>*</a:t>
            </a:r>
            <a:r>
              <a:rPr lang="zh-CN" altLang="en-US" dirty="0">
                <a:solidFill>
                  <a:schemeClr val="tx1"/>
                </a:solidFill>
              </a:rPr>
              <a:t>加入</a:t>
            </a:r>
            <a:r>
              <a:rPr lang="en-US" altLang="zh-CN" dirty="0" err="1">
                <a:solidFill>
                  <a:schemeClr val="tx1"/>
                </a:solidFill>
              </a:rPr>
              <a:t>pid</a:t>
            </a:r>
            <a:r>
              <a:rPr lang="zh-CN" altLang="en-US" dirty="0">
                <a:solidFill>
                  <a:schemeClr val="tx1"/>
                </a:solidFill>
              </a:rPr>
              <a:t>闭环控制</a:t>
            </a:r>
            <a:endParaRPr lang="en-US" altLang="zh-CN" dirty="0">
              <a:solidFill>
                <a:schemeClr val="tx1"/>
              </a:solidFill>
            </a:endParaRPr>
          </a:p>
          <a:p>
            <a:pPr lvl="1"/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13D37AA-F9BF-9B64-056E-C7604E6E43B7}"/>
              </a:ext>
            </a:extLst>
          </p:cNvPr>
          <p:cNvSpPr txBox="1"/>
          <p:nvPr/>
        </p:nvSpPr>
        <p:spPr>
          <a:xfrm>
            <a:off x="7344520" y="3060631"/>
            <a:ext cx="17435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err="1"/>
              <a:t>gazebo_msgs</a:t>
            </a:r>
            <a:r>
              <a:rPr lang="en-US" altLang="zh-CN" sz="1000" dirty="0"/>
              <a:t>/</a:t>
            </a:r>
            <a:r>
              <a:rPr lang="en-US" altLang="zh-CN" sz="1000" dirty="0" err="1"/>
              <a:t>ModelState</a:t>
            </a:r>
            <a:endParaRPr lang="zh-CN" altLang="en-US" sz="10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071508C-428D-E1CC-F56F-C2A07623DE7D}"/>
              </a:ext>
            </a:extLst>
          </p:cNvPr>
          <p:cNvSpPr/>
          <p:nvPr/>
        </p:nvSpPr>
        <p:spPr>
          <a:xfrm>
            <a:off x="3826701" y="2759167"/>
            <a:ext cx="3626285" cy="9536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2D217A7-6A9E-B61D-B6F3-3F895A888F94}"/>
              </a:ext>
            </a:extLst>
          </p:cNvPr>
          <p:cNvSpPr/>
          <p:nvPr/>
        </p:nvSpPr>
        <p:spPr>
          <a:xfrm>
            <a:off x="639933" y="2801209"/>
            <a:ext cx="2296048" cy="9536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1688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driver.py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681168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订阅对应</a:t>
            </a:r>
            <a:r>
              <a:rPr lang="en-US" altLang="zh-CN" dirty="0">
                <a:solidFill>
                  <a:schemeClr val="tx1"/>
                </a:solidFill>
              </a:rPr>
              <a:t>topic</a:t>
            </a:r>
            <a:r>
              <a:rPr lang="zh-CN" altLang="en-US" dirty="0">
                <a:solidFill>
                  <a:schemeClr val="tx1"/>
                </a:solidFill>
              </a:rPr>
              <a:t>，设定</a:t>
            </a:r>
            <a:r>
              <a:rPr lang="en-US" altLang="zh-CN" dirty="0">
                <a:solidFill>
                  <a:schemeClr val="tx1"/>
                </a:solidFill>
              </a:rPr>
              <a:t>A,B</a:t>
            </a:r>
            <a:r>
              <a:rPr lang="zh-CN" altLang="en-US" dirty="0">
                <a:solidFill>
                  <a:schemeClr val="tx1"/>
                </a:solidFill>
              </a:rPr>
              <a:t>与对应的噪声</a:t>
            </a:r>
            <a:endParaRPr lang="en-US" altLang="zh-CN" dirty="0">
              <a:solidFill>
                <a:schemeClr val="tx1"/>
              </a:solidFill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1E6C9D0-8434-6D5C-D0B7-99E6C5BB7518}"/>
              </a:ext>
            </a:extLst>
          </p:cNvPr>
          <p:cNvGrpSpPr/>
          <p:nvPr/>
        </p:nvGrpSpPr>
        <p:grpSpPr>
          <a:xfrm>
            <a:off x="496421" y="1312397"/>
            <a:ext cx="11199158" cy="5128531"/>
            <a:chOff x="515322" y="1066591"/>
            <a:chExt cx="11199158" cy="3814654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35D3CC24-06CA-190A-1B2C-7991B84EED35}"/>
                </a:ext>
              </a:extLst>
            </p:cNvPr>
            <p:cNvSpPr txBox="1"/>
            <p:nvPr/>
          </p:nvSpPr>
          <p:spPr>
            <a:xfrm>
              <a:off x="515621" y="1437005"/>
              <a:ext cx="5599430" cy="3443605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class Driver(object):</a:t>
              </a:r>
            </a:p>
            <a:p>
              <a:r>
                <a:rPr lang="en-US" altLang="zh-CN" sz="1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def __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init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__(self):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self.time_save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 = 0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self.name = '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cylinderRobot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'</a:t>
              </a:r>
              <a:br>
                <a:rPr lang="en-US" altLang="zh-CN" sz="1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self.pub =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rospy.Publisher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(...)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rospy.Subscriber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(...)</a:t>
              </a:r>
              <a:br>
                <a:rPr lang="en-US" altLang="zh-CN" sz="1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self.state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 =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np.zeros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([4,1])    </a:t>
              </a:r>
            </a:p>
            <a:p>
              <a:r>
                <a:rPr lang="en-US" altLang="zh-CN" sz="1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self.A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 = ...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self.B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 = ...</a:t>
              </a:r>
              <a:br>
                <a:rPr lang="en-US" altLang="zh-CN" sz="1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altLang="zh-CN" sz="1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self.Sigma_w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 =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np.eye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(4)*0.00001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</a:t>
              </a:r>
              <a:endParaRPr lang="zh-CN" altLang="en-US" sz="1800" dirty="0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70A1A0F9-E4EC-919C-5267-B68E6BBD4676}"/>
                </a:ext>
              </a:extLst>
            </p:cNvPr>
            <p:cNvSpPr txBox="1"/>
            <p:nvPr/>
          </p:nvSpPr>
          <p:spPr>
            <a:xfrm>
              <a:off x="515322" y="1066591"/>
              <a:ext cx="5600029" cy="4001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代码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9D26B12F-5581-BFD9-2489-4BFEB602D7D9}"/>
                </a:ext>
              </a:extLst>
            </p:cNvPr>
            <p:cNvSpPr txBox="1"/>
            <p:nvPr/>
          </p:nvSpPr>
          <p:spPr>
            <a:xfrm>
              <a:off x="6115050" y="1437005"/>
              <a:ext cx="5599430" cy="344424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类定义：驱动器。</a:t>
              </a:r>
              <a:r>
                <a:rPr lang="zh-CN" altLang="en-US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需补全</a:t>
              </a:r>
            </a:p>
            <a:p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初始化函数。需补全以下部分：</a:t>
              </a:r>
              <a:endParaRPr lang="en-US" altLang="zh-CN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gazebo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状态发布，</a:t>
              </a:r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…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代表需补全的部分</a:t>
              </a:r>
              <a:endParaRPr lang="en-US" altLang="zh-CN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控制信号订阅</a:t>
              </a:r>
              <a:endParaRPr lang="en-US" altLang="zh-CN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A, B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的初始化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005E323E-1A72-150D-7CD0-7B259CE11F5A}"/>
                </a:ext>
              </a:extLst>
            </p:cNvPr>
            <p:cNvSpPr txBox="1"/>
            <p:nvPr/>
          </p:nvSpPr>
          <p:spPr>
            <a:xfrm>
              <a:off x="6115350" y="1066591"/>
              <a:ext cx="5599129" cy="4001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解释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82548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driver.py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681168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接收到控制信号的回调函数，负责更新机器人状态并发到</a:t>
            </a:r>
            <a:r>
              <a:rPr lang="en-US" altLang="zh-CN" dirty="0">
                <a:solidFill>
                  <a:schemeClr val="tx1"/>
                </a:solidFill>
              </a:rPr>
              <a:t>gazebo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C7AA0E06-5137-0934-8421-AF46253A8453}"/>
              </a:ext>
            </a:extLst>
          </p:cNvPr>
          <p:cNvGrpSpPr/>
          <p:nvPr/>
        </p:nvGrpSpPr>
        <p:grpSpPr>
          <a:xfrm>
            <a:off x="452579" y="1099474"/>
            <a:ext cx="11199157" cy="5401534"/>
            <a:chOff x="515322" y="1066591"/>
            <a:chExt cx="11199157" cy="3814654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4873BD30-E94D-10C6-A52B-FE99F97AC883}"/>
                </a:ext>
              </a:extLst>
            </p:cNvPr>
            <p:cNvSpPr txBox="1"/>
            <p:nvPr/>
          </p:nvSpPr>
          <p:spPr>
            <a:xfrm>
              <a:off x="515620" y="1437005"/>
              <a:ext cx="6242283" cy="3443605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def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callback_control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(self, twist):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	</a:t>
              </a:r>
              <a:r>
                <a:rPr lang="en-US" altLang="zh-CN" dirty="0">
                  <a:solidFill>
                    <a:srgbClr val="0070C0"/>
                  </a:solidFill>
                  <a:latin typeface="Consolas" panose="020B0609020204030204" pitchFamily="49" charset="0"/>
                </a:rPr>
                <a:t>……</a:t>
              </a:r>
              <a:endParaRPr lang="en-US" altLang="zh-CN" sz="1800" b="0" dirty="0">
                <a:solidFill>
                  <a:srgbClr val="0070C0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def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forward_dynamics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(self, u, dt):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	……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def _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discretization_Func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(self, dt):</a:t>
              </a:r>
            </a:p>
            <a:p>
              <a:r>
                <a:rPr lang="en-US" altLang="zh-CN" dirty="0">
                  <a:solidFill>
                    <a:srgbClr val="0070C0"/>
                  </a:solidFill>
                  <a:latin typeface="Consolas" panose="020B0609020204030204" pitchFamily="49" charset="0"/>
                </a:rPr>
                <a:t>	…</a:t>
              </a:r>
              <a:endParaRPr lang="en-US" altLang="zh-CN" sz="1800" b="0" dirty="0">
                <a:solidFill>
                  <a:srgbClr val="0070C0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zh-CN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return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Atilde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Btilde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Sigma_w_tilde</a:t>
              </a:r>
              <a:endParaRPr lang="en-US" altLang="zh-CN" sz="1800" b="0" dirty="0">
                <a:solidFill>
                  <a:srgbClr val="0070C0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def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sendStateMsg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(self):</a:t>
              </a:r>
            </a:p>
            <a:p>
              <a:r>
                <a:rPr lang="en-US" altLang="zh-CN" dirty="0">
                  <a:solidFill>
                    <a:srgbClr val="0070C0"/>
                  </a:solidFill>
                  <a:latin typeface="Consolas" panose="020B0609020204030204" pitchFamily="49" charset="0"/>
                </a:rPr>
                <a:t>	…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if __name__ == '__main__':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try: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rospy.init_node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(‘Driver', anonymous=True)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driver = Driver()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rospy.spin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()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except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rospy.ROSInterruptException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pass</a:t>
              </a:r>
            </a:p>
            <a:p>
              <a:endParaRPr lang="en-US" altLang="zh-CN" sz="1800" b="0" dirty="0">
                <a:solidFill>
                  <a:srgbClr val="0070C0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E853D0C-B4B0-6C43-F419-53D1D712FD2B}"/>
                </a:ext>
              </a:extLst>
            </p:cNvPr>
            <p:cNvSpPr txBox="1"/>
            <p:nvPr/>
          </p:nvSpPr>
          <p:spPr>
            <a:xfrm>
              <a:off x="515322" y="1066591"/>
              <a:ext cx="6242283" cy="29760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代码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E6580F6C-85D0-E5A3-508D-D1BC379737AF}"/>
                </a:ext>
              </a:extLst>
            </p:cNvPr>
            <p:cNvSpPr txBox="1"/>
            <p:nvPr/>
          </p:nvSpPr>
          <p:spPr>
            <a:xfrm>
              <a:off x="6757902" y="1437005"/>
              <a:ext cx="4956577" cy="344424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控制信号回调函数，收到一帧控制信号时自动执行，</a:t>
              </a:r>
              <a:r>
                <a:rPr lang="zh-CN" altLang="en-US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已完成，</a:t>
              </a:r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……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代表已完成但省略的内容</a:t>
              </a:r>
              <a:endParaRPr lang="en-US" altLang="zh-CN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前向动力学函数，根据当前状态与控制信号计算下一时刻系统状态，</a:t>
              </a:r>
              <a:r>
                <a:rPr lang="zh-CN" altLang="en-US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  <a:endParaRPr lang="en-US" altLang="zh-CN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离散化函数，由时间</a:t>
              </a:r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dt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求得离散化的</a:t>
              </a:r>
              <a:r>
                <a:rPr lang="en-US" altLang="zh-CN" dirty="0" err="1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A,B,Sigma_w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，根据之前课上所学</a:t>
              </a:r>
              <a:r>
                <a:rPr lang="zh-CN" altLang="en-US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将其补全</a:t>
              </a:r>
              <a:endParaRPr lang="en-US" altLang="zh-CN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将更新后的状态发送到</a:t>
              </a:r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gazebo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中的，</a:t>
              </a:r>
              <a:r>
                <a:rPr lang="zh-CN" altLang="en-US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  <a:endParaRPr lang="en-US" altLang="zh-CN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主函数，</a:t>
              </a:r>
              <a:r>
                <a:rPr lang="zh-CN" altLang="en-US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76C18F69-2693-3E66-75C2-57271BBCA3DB}"/>
                </a:ext>
              </a:extLst>
            </p:cNvPr>
            <p:cNvSpPr txBox="1"/>
            <p:nvPr/>
          </p:nvSpPr>
          <p:spPr>
            <a:xfrm>
              <a:off x="6757605" y="1066591"/>
              <a:ext cx="4956874" cy="29760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解释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63009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5808</TotalTime>
  <Words>3793</Words>
  <Application>Microsoft Office PowerPoint</Application>
  <PresentationFormat>宽屏</PresentationFormat>
  <Paragraphs>491</Paragraphs>
  <Slides>24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24</vt:i4>
      </vt:variant>
    </vt:vector>
  </HeadingPairs>
  <TitlesOfParts>
    <vt:vector size="35" baseType="lpstr">
      <vt:lpstr>SourceSansProRegular</vt:lpstr>
      <vt:lpstr>等线</vt:lpstr>
      <vt:lpstr>微软雅黑</vt:lpstr>
      <vt:lpstr>Arial</vt:lpstr>
      <vt:lpstr>Calibri</vt:lpstr>
      <vt:lpstr>Century Gothic</vt:lpstr>
      <vt:lpstr>Consolas</vt:lpstr>
      <vt:lpstr>Segoe UI</vt:lpstr>
      <vt:lpstr>Segoe UI Light</vt:lpstr>
      <vt:lpstr>Office 主题​​</vt:lpstr>
      <vt:lpstr>1_OfficePLUS</vt:lpstr>
      <vt:lpstr>Lecture 5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曹 川</cp:lastModifiedBy>
  <cp:revision>161</cp:revision>
  <dcterms:created xsi:type="dcterms:W3CDTF">2019-01-23T14:14:04Z</dcterms:created>
  <dcterms:modified xsi:type="dcterms:W3CDTF">2023-03-15T06:30:40Z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